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58" r:id="rId7"/>
    <p:sldId id="259" r:id="rId8"/>
    <p:sldId id="260" r:id="rId9"/>
    <p:sldId id="278" r:id="rId10"/>
    <p:sldId id="291" r:id="rId11"/>
    <p:sldId id="299" r:id="rId12"/>
    <p:sldId id="292" r:id="rId13"/>
    <p:sldId id="261" r:id="rId14"/>
    <p:sldId id="265" r:id="rId15"/>
    <p:sldId id="298" r:id="rId16"/>
    <p:sldId id="266" r:id="rId17"/>
    <p:sldId id="267" r:id="rId18"/>
    <p:sldId id="268" r:id="rId19"/>
    <p:sldId id="269" r:id="rId20"/>
    <p:sldId id="270" r:id="rId21"/>
    <p:sldId id="271" r:id="rId22"/>
    <p:sldId id="293" r:id="rId23"/>
    <p:sldId id="294" r:id="rId24"/>
    <p:sldId id="295" r:id="rId25"/>
    <p:sldId id="296" r:id="rId26"/>
    <p:sldId id="297" r:id="rId27"/>
    <p:sldId id="272" r:id="rId28"/>
    <p:sldId id="273" r:id="rId29"/>
    <p:sldId id="274" r:id="rId30"/>
    <p:sldId id="275" r:id="rId31"/>
    <p:sldId id="276" r:id="rId32"/>
    <p:sldId id="279" r:id="rId33"/>
    <p:sldId id="300" r:id="rId34"/>
    <p:sldId id="280" r:id="rId35"/>
    <p:sldId id="281" r:id="rId36"/>
    <p:sldId id="283" r:id="rId37"/>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C0B50D67-7675-493B-9BDB-1686FAA75FFF}" type="datetimeFigureOut">
              <a:rPr lang="pt-PT" smtClean="0"/>
              <a:t>22/09/2014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0BAB10F-F300-4BE0-99F1-5A4168299D4D}" type="slidenum">
              <a:rPr lang="pt-PT" smtClean="0"/>
              <a:t>‹#›</a:t>
            </a:fld>
            <a:endParaRPr lang="pt-PT"/>
          </a:p>
        </p:txBody>
      </p:sp>
    </p:spTree>
    <p:extLst>
      <p:ext uri="{BB962C8B-B14F-4D97-AF65-F5344CB8AC3E}">
        <p14:creationId xmlns:p14="http://schemas.microsoft.com/office/powerpoint/2010/main" val="178782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C0B50D67-7675-493B-9BDB-1686FAA75FFF}" type="datetimeFigureOut">
              <a:rPr lang="pt-PT" smtClean="0"/>
              <a:t>22/09/2014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0BAB10F-F300-4BE0-99F1-5A4168299D4D}" type="slidenum">
              <a:rPr lang="pt-PT" smtClean="0"/>
              <a:t>‹#›</a:t>
            </a:fld>
            <a:endParaRPr lang="pt-PT"/>
          </a:p>
        </p:txBody>
      </p:sp>
    </p:spTree>
    <p:extLst>
      <p:ext uri="{BB962C8B-B14F-4D97-AF65-F5344CB8AC3E}">
        <p14:creationId xmlns:p14="http://schemas.microsoft.com/office/powerpoint/2010/main" val="191688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C0B50D67-7675-493B-9BDB-1686FAA75FFF}" type="datetimeFigureOut">
              <a:rPr lang="pt-PT" smtClean="0"/>
              <a:t>22/09/2014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0BAB10F-F300-4BE0-99F1-5A4168299D4D}" type="slidenum">
              <a:rPr lang="pt-PT" smtClean="0"/>
              <a:t>‹#›</a:t>
            </a:fld>
            <a:endParaRPr lang="pt-PT"/>
          </a:p>
        </p:txBody>
      </p:sp>
    </p:spTree>
    <p:extLst>
      <p:ext uri="{BB962C8B-B14F-4D97-AF65-F5344CB8AC3E}">
        <p14:creationId xmlns:p14="http://schemas.microsoft.com/office/powerpoint/2010/main" val="71413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C0B50D67-7675-493B-9BDB-1686FAA75FFF}" type="datetimeFigureOut">
              <a:rPr lang="pt-PT" smtClean="0"/>
              <a:t>22/09/2014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0BAB10F-F300-4BE0-99F1-5A4168299D4D}" type="slidenum">
              <a:rPr lang="pt-PT" smtClean="0"/>
              <a:t>‹#›</a:t>
            </a:fld>
            <a:endParaRPr lang="pt-PT"/>
          </a:p>
        </p:txBody>
      </p:sp>
    </p:spTree>
    <p:extLst>
      <p:ext uri="{BB962C8B-B14F-4D97-AF65-F5344CB8AC3E}">
        <p14:creationId xmlns:p14="http://schemas.microsoft.com/office/powerpoint/2010/main" val="26275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B50D67-7675-493B-9BDB-1686FAA75FFF}" type="datetimeFigureOut">
              <a:rPr lang="pt-PT" smtClean="0"/>
              <a:t>22/09/2014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0BAB10F-F300-4BE0-99F1-5A4168299D4D}" type="slidenum">
              <a:rPr lang="pt-PT" smtClean="0"/>
              <a:t>‹#›</a:t>
            </a:fld>
            <a:endParaRPr lang="pt-PT"/>
          </a:p>
        </p:txBody>
      </p:sp>
    </p:spTree>
    <p:extLst>
      <p:ext uri="{BB962C8B-B14F-4D97-AF65-F5344CB8AC3E}">
        <p14:creationId xmlns:p14="http://schemas.microsoft.com/office/powerpoint/2010/main" val="17753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C0B50D67-7675-493B-9BDB-1686FAA75FFF}" type="datetimeFigureOut">
              <a:rPr lang="pt-PT" smtClean="0"/>
              <a:t>22/09/2014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D0BAB10F-F300-4BE0-99F1-5A4168299D4D}" type="slidenum">
              <a:rPr lang="pt-PT" smtClean="0"/>
              <a:t>‹#›</a:t>
            </a:fld>
            <a:endParaRPr lang="pt-PT"/>
          </a:p>
        </p:txBody>
      </p:sp>
    </p:spTree>
    <p:extLst>
      <p:ext uri="{BB962C8B-B14F-4D97-AF65-F5344CB8AC3E}">
        <p14:creationId xmlns:p14="http://schemas.microsoft.com/office/powerpoint/2010/main" val="2179229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C0B50D67-7675-493B-9BDB-1686FAA75FFF}" type="datetimeFigureOut">
              <a:rPr lang="pt-PT" smtClean="0"/>
              <a:t>22/09/2014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D0BAB10F-F300-4BE0-99F1-5A4168299D4D}" type="slidenum">
              <a:rPr lang="pt-PT" smtClean="0"/>
              <a:t>‹#›</a:t>
            </a:fld>
            <a:endParaRPr lang="pt-PT"/>
          </a:p>
        </p:txBody>
      </p:sp>
    </p:spTree>
    <p:extLst>
      <p:ext uri="{BB962C8B-B14F-4D97-AF65-F5344CB8AC3E}">
        <p14:creationId xmlns:p14="http://schemas.microsoft.com/office/powerpoint/2010/main" val="155029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C0B50D67-7675-493B-9BDB-1686FAA75FFF}" type="datetimeFigureOut">
              <a:rPr lang="pt-PT" smtClean="0"/>
              <a:t>22/09/2014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D0BAB10F-F300-4BE0-99F1-5A4168299D4D}" type="slidenum">
              <a:rPr lang="pt-PT" smtClean="0"/>
              <a:t>‹#›</a:t>
            </a:fld>
            <a:endParaRPr lang="pt-PT"/>
          </a:p>
        </p:txBody>
      </p:sp>
    </p:spTree>
    <p:extLst>
      <p:ext uri="{BB962C8B-B14F-4D97-AF65-F5344CB8AC3E}">
        <p14:creationId xmlns:p14="http://schemas.microsoft.com/office/powerpoint/2010/main" val="283123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50D67-7675-493B-9BDB-1686FAA75FFF}" type="datetimeFigureOut">
              <a:rPr lang="pt-PT" smtClean="0"/>
              <a:t>22/09/2014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D0BAB10F-F300-4BE0-99F1-5A4168299D4D}" type="slidenum">
              <a:rPr lang="pt-PT" smtClean="0"/>
              <a:t>‹#›</a:t>
            </a:fld>
            <a:endParaRPr lang="pt-PT"/>
          </a:p>
        </p:txBody>
      </p:sp>
    </p:spTree>
    <p:extLst>
      <p:ext uri="{BB962C8B-B14F-4D97-AF65-F5344CB8AC3E}">
        <p14:creationId xmlns:p14="http://schemas.microsoft.com/office/powerpoint/2010/main" val="408406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50D67-7675-493B-9BDB-1686FAA75FFF}" type="datetimeFigureOut">
              <a:rPr lang="pt-PT" smtClean="0"/>
              <a:t>22/09/2014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D0BAB10F-F300-4BE0-99F1-5A4168299D4D}" type="slidenum">
              <a:rPr lang="pt-PT" smtClean="0"/>
              <a:t>‹#›</a:t>
            </a:fld>
            <a:endParaRPr lang="pt-PT"/>
          </a:p>
        </p:txBody>
      </p:sp>
    </p:spTree>
    <p:extLst>
      <p:ext uri="{BB962C8B-B14F-4D97-AF65-F5344CB8AC3E}">
        <p14:creationId xmlns:p14="http://schemas.microsoft.com/office/powerpoint/2010/main" val="164032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50D67-7675-493B-9BDB-1686FAA75FFF}" type="datetimeFigureOut">
              <a:rPr lang="pt-PT" smtClean="0"/>
              <a:t>22/09/2014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D0BAB10F-F300-4BE0-99F1-5A4168299D4D}" type="slidenum">
              <a:rPr lang="pt-PT" smtClean="0"/>
              <a:t>‹#›</a:t>
            </a:fld>
            <a:endParaRPr lang="pt-PT"/>
          </a:p>
        </p:txBody>
      </p:sp>
    </p:spTree>
    <p:extLst>
      <p:ext uri="{BB962C8B-B14F-4D97-AF65-F5344CB8AC3E}">
        <p14:creationId xmlns:p14="http://schemas.microsoft.com/office/powerpoint/2010/main" val="304284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50D67-7675-493B-9BDB-1686FAA75FFF}" type="datetimeFigureOut">
              <a:rPr lang="pt-PT" smtClean="0"/>
              <a:t>22/09/2014</a:t>
            </a:fld>
            <a:endParaRPr lang="pt-P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AB10F-F300-4BE0-99F1-5A4168299D4D}" type="slidenum">
              <a:rPr lang="pt-PT" smtClean="0"/>
              <a:t>‹#›</a:t>
            </a:fld>
            <a:endParaRPr lang="pt-PT"/>
          </a:p>
        </p:txBody>
      </p:sp>
    </p:spTree>
    <p:extLst>
      <p:ext uri="{BB962C8B-B14F-4D97-AF65-F5344CB8AC3E}">
        <p14:creationId xmlns:p14="http://schemas.microsoft.com/office/powerpoint/2010/main" val="1328849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wikinvest.com/wiki/Market_Sha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sianplasticsurgeryguide.com/news10-2/081003_south-korea-highest.html#pp10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t-PT" dirty="0" err="1" smtClean="0"/>
              <a:t>The</a:t>
            </a:r>
            <a:r>
              <a:rPr lang="pt-PT" dirty="0" smtClean="0"/>
              <a:t> </a:t>
            </a:r>
            <a:r>
              <a:rPr lang="pt-PT" dirty="0" err="1" smtClean="0"/>
              <a:t>Sociological</a:t>
            </a:r>
            <a:r>
              <a:rPr lang="pt-PT" dirty="0" smtClean="0"/>
              <a:t> </a:t>
            </a:r>
            <a:r>
              <a:rPr lang="pt-PT" dirty="0" err="1" smtClean="0"/>
              <a:t>Imagination</a:t>
            </a:r>
            <a:endParaRPr lang="pt-PT" dirty="0"/>
          </a:p>
        </p:txBody>
      </p:sp>
      <p:sp>
        <p:nvSpPr>
          <p:cNvPr id="3" name="Subtitle 2"/>
          <p:cNvSpPr>
            <a:spLocks noGrp="1"/>
          </p:cNvSpPr>
          <p:nvPr>
            <p:ph type="subTitle" idx="1"/>
          </p:nvPr>
        </p:nvSpPr>
        <p:spPr/>
        <p:txBody>
          <a:bodyPr/>
          <a:lstStyle/>
          <a:p>
            <a:r>
              <a:rPr lang="pt-PT" dirty="0" smtClean="0"/>
              <a:t>Bodies </a:t>
            </a:r>
            <a:r>
              <a:rPr lang="pt-PT" dirty="0" err="1" smtClean="0"/>
              <a:t>and</a:t>
            </a:r>
            <a:r>
              <a:rPr lang="pt-PT" dirty="0" smtClean="0"/>
              <a:t> </a:t>
            </a:r>
            <a:r>
              <a:rPr lang="pt-PT" dirty="0" err="1" smtClean="0"/>
              <a:t>Embodiement</a:t>
            </a:r>
            <a:endParaRPr lang="pt-PT" dirty="0"/>
          </a:p>
        </p:txBody>
      </p:sp>
    </p:spTree>
    <p:extLst>
      <p:ext uri="{BB962C8B-B14F-4D97-AF65-F5344CB8AC3E}">
        <p14:creationId xmlns:p14="http://schemas.microsoft.com/office/powerpoint/2010/main" val="3595174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Autism</a:t>
            </a:r>
            <a:r>
              <a:rPr lang="pt-PT" dirty="0" smtClean="0"/>
              <a:t> </a:t>
            </a:r>
            <a:r>
              <a:rPr lang="pt-PT" dirty="0" err="1" smtClean="0"/>
              <a:t>Evolution</a:t>
            </a:r>
            <a:endParaRPr lang="pt-PT" dirty="0"/>
          </a:p>
        </p:txBody>
      </p:sp>
      <p:pic>
        <p:nvPicPr>
          <p:cNvPr id="13314" name="Picture 2" descr="C:\SociologyEnglish\Sociological Imagination Class\prevalence-graph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6"/>
            <a:ext cx="871296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10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SUMMARY FIGURE</a:t>
            </a:r>
            <a:br>
              <a:rPr lang="en-US" sz="2000" dirty="0"/>
            </a:br>
            <a:r>
              <a:rPr lang="en-US" sz="2000" dirty="0"/>
              <a:t>GLOBAL MENTAL HEALTH PHARMACEUTICAL INDUSTRY BY DRUG CATEGORY, 2009-2015</a:t>
            </a:r>
            <a:br>
              <a:rPr lang="en-US" sz="2000" dirty="0"/>
            </a:br>
            <a:r>
              <a:rPr lang="en-US" sz="2000" dirty="0"/>
              <a:t>($ BILLIONS)</a:t>
            </a:r>
            <a:endParaRPr lang="pt-PT" sz="2000" dirty="0"/>
          </a:p>
        </p:txBody>
      </p:sp>
      <p:sp>
        <p:nvSpPr>
          <p:cNvPr id="3" name="Content Placeholder 2"/>
          <p:cNvSpPr>
            <a:spLocks noGrp="1"/>
          </p:cNvSpPr>
          <p:nvPr>
            <p:ph idx="1"/>
          </p:nvPr>
        </p:nvSpPr>
        <p:spPr/>
        <p:txBody>
          <a:bodyPr/>
          <a:lstStyle/>
          <a:p>
            <a:endParaRPr lang="pt-PT"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496944"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57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lstStyle/>
          <a:p>
            <a:r>
              <a:rPr lang="pt-PT" dirty="0" err="1" smtClean="0"/>
              <a:t>Antidepressants</a:t>
            </a:r>
            <a:endParaRPr lang="pt-P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0052026"/>
              </p:ext>
            </p:extLst>
          </p:nvPr>
        </p:nvGraphicFramePr>
        <p:xfrm>
          <a:off x="179514" y="1412775"/>
          <a:ext cx="8784972" cy="5184576"/>
        </p:xfrm>
        <a:graphic>
          <a:graphicData uri="http://schemas.openxmlformats.org/drawingml/2006/table">
            <a:tbl>
              <a:tblPr/>
              <a:tblGrid>
                <a:gridCol w="1464162"/>
                <a:gridCol w="1464162"/>
                <a:gridCol w="1464162"/>
                <a:gridCol w="1464162"/>
                <a:gridCol w="1464162"/>
                <a:gridCol w="1464162"/>
              </a:tblGrid>
              <a:tr h="458393">
                <a:tc gridSpan="6">
                  <a:txBody>
                    <a:bodyPr/>
                    <a:lstStyle/>
                    <a:p>
                      <a:pPr algn="ctr"/>
                      <a:r>
                        <a:rPr lang="en-US" dirty="0"/>
                        <a:t>Antidepressants Market Share by Revenue, 2008 </a:t>
                      </a:r>
                    </a:p>
                  </a:txBody>
                  <a:tcPr marL="28575" marR="28575" marT="28575" marB="28575" anchor="ct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r>
              <a:tr h="837751">
                <a:tc>
                  <a:txBody>
                    <a:bodyPr/>
                    <a:lstStyle/>
                    <a:p>
                      <a:pPr algn="ctr"/>
                      <a:r>
                        <a:rPr lang="pt-PT"/>
                        <a:t>Rank </a:t>
                      </a:r>
                    </a:p>
                  </a:txBody>
                  <a:tcPr marL="28575" marR="28575" marT="28575" marB="28575" anchor="ctr">
                    <a:lnL>
                      <a:noFill/>
                    </a:lnL>
                    <a:lnR>
                      <a:noFill/>
                    </a:lnR>
                    <a:lnB>
                      <a:noFill/>
                    </a:lnB>
                    <a:solidFill>
                      <a:srgbClr val="ADD8E6"/>
                    </a:solidFill>
                  </a:tcPr>
                </a:tc>
                <a:tc>
                  <a:txBody>
                    <a:bodyPr/>
                    <a:lstStyle/>
                    <a:p>
                      <a:pPr algn="ctr"/>
                      <a:r>
                        <a:rPr lang="pt-PT">
                          <a:hlinkClick r:id="rId2" tooltip="Market Share"/>
                        </a:rPr>
                        <a:t>Market Share</a:t>
                      </a:r>
                      <a:r>
                        <a:rPr lang="pt-PT"/>
                        <a:t> </a:t>
                      </a:r>
                    </a:p>
                  </a:txBody>
                  <a:tcPr marL="28575" marR="28575" marT="28575" marB="28575" anchor="ctr">
                    <a:lnL>
                      <a:noFill/>
                    </a:lnL>
                    <a:lnR>
                      <a:noFill/>
                    </a:lnR>
                    <a:lnT>
                      <a:noFill/>
                    </a:lnT>
                    <a:lnB>
                      <a:noFill/>
                    </a:lnB>
                    <a:solidFill>
                      <a:srgbClr val="ADD8E6"/>
                    </a:solidFill>
                  </a:tcPr>
                </a:tc>
                <a:tc>
                  <a:txBody>
                    <a:bodyPr/>
                    <a:lstStyle/>
                    <a:p>
                      <a:pPr algn="ctr"/>
                      <a:r>
                        <a:rPr lang="pt-PT"/>
                        <a:t>Company </a:t>
                      </a:r>
                    </a:p>
                  </a:txBody>
                  <a:tcPr marL="28575" marR="28575" marT="28575" marB="28575" anchor="ctr">
                    <a:lnL>
                      <a:noFill/>
                    </a:lnL>
                    <a:lnR>
                      <a:noFill/>
                    </a:lnR>
                    <a:lnT>
                      <a:noFill/>
                    </a:lnT>
                    <a:lnB>
                      <a:noFill/>
                    </a:lnB>
                    <a:solidFill>
                      <a:srgbClr val="ADD8E6"/>
                    </a:solidFill>
                  </a:tcPr>
                </a:tc>
                <a:tc>
                  <a:txBody>
                    <a:bodyPr/>
                    <a:lstStyle/>
                    <a:p>
                      <a:pPr algn="ctr"/>
                      <a:r>
                        <a:rPr lang="pt-PT" dirty="0" err="1"/>
                        <a:t>Product</a:t>
                      </a:r>
                      <a:r>
                        <a:rPr lang="pt-PT" dirty="0"/>
                        <a:t> </a:t>
                      </a:r>
                    </a:p>
                  </a:txBody>
                  <a:tcPr marL="28575" marR="28575" marT="28575" marB="28575" anchor="ctr">
                    <a:lnL>
                      <a:noFill/>
                    </a:lnL>
                    <a:lnR>
                      <a:noFill/>
                    </a:lnR>
                    <a:lnT>
                      <a:noFill/>
                    </a:lnT>
                    <a:lnB>
                      <a:noFill/>
                    </a:lnB>
                    <a:solidFill>
                      <a:srgbClr val="ADD8E6"/>
                    </a:solidFill>
                  </a:tcPr>
                </a:tc>
                <a:tc>
                  <a:txBody>
                    <a:bodyPr/>
                    <a:lstStyle/>
                    <a:p>
                      <a:pPr algn="ctr"/>
                      <a:r>
                        <a:rPr lang="pt-PT"/>
                        <a:t>Revenue ($ billion) </a:t>
                      </a:r>
                    </a:p>
                  </a:txBody>
                  <a:tcPr marL="28575" marR="28575" marT="28575" marB="28575" anchor="ctr">
                    <a:lnL>
                      <a:noFill/>
                    </a:lnL>
                    <a:lnR>
                      <a:noFill/>
                    </a:lnR>
                    <a:lnT>
                      <a:noFill/>
                    </a:lnT>
                    <a:lnB>
                      <a:noFill/>
                    </a:lnB>
                    <a:solidFill>
                      <a:srgbClr val="ADD8E6"/>
                    </a:solidFill>
                  </a:tcPr>
                </a:tc>
                <a:tc>
                  <a:txBody>
                    <a:bodyPr/>
                    <a:lstStyle/>
                    <a:p>
                      <a:pPr algn="ctr"/>
                      <a:r>
                        <a:rPr lang="pt-PT"/>
                        <a:t>Growth </a:t>
                      </a:r>
                    </a:p>
                  </a:txBody>
                  <a:tcPr marL="28575" marR="28575" marT="28575" marB="28575" anchor="ctr">
                    <a:lnL>
                      <a:noFill/>
                    </a:lnL>
                    <a:lnR>
                      <a:noFill/>
                    </a:lnR>
                    <a:lnT>
                      <a:noFill/>
                    </a:lnT>
                    <a:lnB>
                      <a:noFill/>
                    </a:lnB>
                    <a:solidFill>
                      <a:srgbClr val="ADD8E6"/>
                    </a:solidFill>
                  </a:tcPr>
                </a:tc>
              </a:tr>
              <a:tr h="458393">
                <a:tc>
                  <a:txBody>
                    <a:bodyPr/>
                    <a:lstStyle/>
                    <a:p>
                      <a:pPr algn="ctr"/>
                      <a:r>
                        <a:rPr lang="pt-PT"/>
                        <a:t>1 </a:t>
                      </a:r>
                    </a:p>
                  </a:txBody>
                  <a:tcPr marL="28575" marR="28575" marT="28575" marB="28575" anchor="ctr">
                    <a:lnL>
                      <a:noFill/>
                    </a:lnL>
                    <a:lnR>
                      <a:noFill/>
                    </a:lnR>
                    <a:lnT>
                      <a:noFill/>
                    </a:lnT>
                    <a:lnB>
                      <a:noFill/>
                    </a:lnB>
                  </a:tcPr>
                </a:tc>
                <a:tc>
                  <a:txBody>
                    <a:bodyPr/>
                    <a:lstStyle/>
                    <a:p>
                      <a:pPr algn="ctr"/>
                      <a:r>
                        <a:rPr lang="pt-PT"/>
                        <a:t>36.1% </a:t>
                      </a:r>
                    </a:p>
                  </a:txBody>
                  <a:tcPr marL="28575" marR="28575" marT="28575" marB="28575" anchor="ctr">
                    <a:lnL>
                      <a:noFill/>
                    </a:lnL>
                    <a:lnR>
                      <a:noFill/>
                    </a:lnR>
                    <a:lnT>
                      <a:noFill/>
                    </a:lnT>
                    <a:lnB>
                      <a:noFill/>
                    </a:lnB>
                  </a:tcPr>
                </a:tc>
                <a:tc>
                  <a:txBody>
                    <a:bodyPr/>
                    <a:lstStyle/>
                    <a:p>
                      <a:pPr algn="ctr"/>
                      <a:r>
                        <a:rPr lang="pt-PT"/>
                        <a:t>Wyeth </a:t>
                      </a:r>
                    </a:p>
                  </a:txBody>
                  <a:tcPr marL="28575" marR="28575" marT="28575" marB="28575" anchor="ctr">
                    <a:lnL>
                      <a:noFill/>
                    </a:lnL>
                    <a:lnR>
                      <a:noFill/>
                    </a:lnR>
                    <a:lnT>
                      <a:noFill/>
                    </a:lnT>
                    <a:lnB>
                      <a:noFill/>
                    </a:lnB>
                  </a:tcPr>
                </a:tc>
                <a:tc>
                  <a:txBody>
                    <a:bodyPr/>
                    <a:lstStyle/>
                    <a:p>
                      <a:pPr algn="ctr"/>
                      <a:r>
                        <a:rPr lang="pt-PT"/>
                        <a:t>Effexor </a:t>
                      </a:r>
                    </a:p>
                  </a:txBody>
                  <a:tcPr marL="28575" marR="28575" marT="28575" marB="28575" anchor="ctr">
                    <a:lnL>
                      <a:noFill/>
                    </a:lnL>
                    <a:lnR>
                      <a:noFill/>
                    </a:lnR>
                    <a:lnT>
                      <a:noFill/>
                    </a:lnT>
                    <a:lnB>
                      <a:noFill/>
                    </a:lnB>
                  </a:tcPr>
                </a:tc>
                <a:tc>
                  <a:txBody>
                    <a:bodyPr/>
                    <a:lstStyle/>
                    <a:p>
                      <a:pPr algn="ctr"/>
                      <a:r>
                        <a:rPr lang="pt-PT"/>
                        <a:t>3.93 </a:t>
                      </a:r>
                    </a:p>
                  </a:txBody>
                  <a:tcPr marL="28575" marR="28575" marT="28575" marB="28575" anchor="ctr">
                    <a:lnL>
                      <a:noFill/>
                    </a:lnL>
                    <a:lnR>
                      <a:noFill/>
                    </a:lnR>
                    <a:lnT>
                      <a:noFill/>
                    </a:lnT>
                    <a:lnB>
                      <a:noFill/>
                    </a:lnB>
                  </a:tcPr>
                </a:tc>
                <a:tc>
                  <a:txBody>
                    <a:bodyPr/>
                    <a:lstStyle/>
                    <a:p>
                      <a:pPr algn="ctr"/>
                      <a:r>
                        <a:rPr lang="pt-PT"/>
                        <a:t>3.7% </a:t>
                      </a:r>
                    </a:p>
                  </a:txBody>
                  <a:tcPr marL="28575" marR="28575" marT="28575" marB="28575" anchor="ctr">
                    <a:lnL>
                      <a:noFill/>
                    </a:lnL>
                    <a:lnR>
                      <a:noFill/>
                    </a:lnR>
                    <a:lnT>
                      <a:noFill/>
                    </a:lnT>
                    <a:lnB>
                      <a:noFill/>
                    </a:lnB>
                  </a:tcPr>
                </a:tc>
              </a:tr>
              <a:tr h="458393">
                <a:tc>
                  <a:txBody>
                    <a:bodyPr/>
                    <a:lstStyle/>
                    <a:p>
                      <a:pPr algn="ctr"/>
                      <a:r>
                        <a:rPr lang="pt-PT"/>
                        <a:t>2 </a:t>
                      </a:r>
                    </a:p>
                  </a:txBody>
                  <a:tcPr marL="28575" marR="28575" marT="28575" marB="28575" anchor="ctr">
                    <a:lnL>
                      <a:noFill/>
                    </a:lnL>
                    <a:lnR>
                      <a:noFill/>
                    </a:lnR>
                    <a:lnT>
                      <a:noFill/>
                    </a:lnT>
                    <a:lnB>
                      <a:noFill/>
                    </a:lnB>
                  </a:tcPr>
                </a:tc>
                <a:tc>
                  <a:txBody>
                    <a:bodyPr/>
                    <a:lstStyle/>
                    <a:p>
                      <a:pPr algn="ctr"/>
                      <a:r>
                        <a:rPr lang="pt-PT"/>
                        <a:t>24.8% </a:t>
                      </a:r>
                    </a:p>
                  </a:txBody>
                  <a:tcPr marL="28575" marR="28575" marT="28575" marB="28575" anchor="ctr">
                    <a:lnL>
                      <a:noFill/>
                    </a:lnL>
                    <a:lnR>
                      <a:noFill/>
                    </a:lnR>
                    <a:lnT>
                      <a:noFill/>
                    </a:lnT>
                    <a:lnB>
                      <a:noFill/>
                    </a:lnB>
                  </a:tcPr>
                </a:tc>
                <a:tc>
                  <a:txBody>
                    <a:bodyPr/>
                    <a:lstStyle/>
                    <a:p>
                      <a:pPr algn="ctr"/>
                      <a:r>
                        <a:rPr lang="pt-PT"/>
                        <a:t>Eli Lilly </a:t>
                      </a:r>
                    </a:p>
                  </a:txBody>
                  <a:tcPr marL="28575" marR="28575" marT="28575" marB="28575" anchor="ctr">
                    <a:lnL>
                      <a:noFill/>
                    </a:lnL>
                    <a:lnR>
                      <a:noFill/>
                    </a:lnR>
                    <a:lnT>
                      <a:noFill/>
                    </a:lnT>
                    <a:lnB>
                      <a:noFill/>
                    </a:lnB>
                  </a:tcPr>
                </a:tc>
                <a:tc>
                  <a:txBody>
                    <a:bodyPr/>
                    <a:lstStyle/>
                    <a:p>
                      <a:pPr algn="ctr"/>
                      <a:r>
                        <a:rPr lang="pt-PT"/>
                        <a:t>Cymbalta </a:t>
                      </a:r>
                    </a:p>
                  </a:txBody>
                  <a:tcPr marL="28575" marR="28575" marT="28575" marB="28575" anchor="ctr">
                    <a:lnL>
                      <a:noFill/>
                    </a:lnL>
                    <a:lnR>
                      <a:noFill/>
                    </a:lnR>
                    <a:lnT>
                      <a:noFill/>
                    </a:lnT>
                    <a:lnB>
                      <a:noFill/>
                    </a:lnB>
                  </a:tcPr>
                </a:tc>
                <a:tc>
                  <a:txBody>
                    <a:bodyPr/>
                    <a:lstStyle/>
                    <a:p>
                      <a:pPr algn="ctr"/>
                      <a:r>
                        <a:rPr lang="pt-PT"/>
                        <a:t>2.7 </a:t>
                      </a:r>
                    </a:p>
                  </a:txBody>
                  <a:tcPr marL="28575" marR="28575" marT="28575" marB="28575" anchor="ctr">
                    <a:lnL>
                      <a:noFill/>
                    </a:lnL>
                    <a:lnR>
                      <a:noFill/>
                    </a:lnR>
                    <a:lnT>
                      <a:noFill/>
                    </a:lnT>
                    <a:lnB>
                      <a:noFill/>
                    </a:lnB>
                  </a:tcPr>
                </a:tc>
                <a:tc>
                  <a:txBody>
                    <a:bodyPr/>
                    <a:lstStyle/>
                    <a:p>
                      <a:pPr algn="ctr"/>
                      <a:r>
                        <a:rPr lang="pt-PT"/>
                        <a:t>28.6% </a:t>
                      </a:r>
                    </a:p>
                  </a:txBody>
                  <a:tcPr marL="28575" marR="28575" marT="28575" marB="28575" anchor="ctr">
                    <a:lnL>
                      <a:noFill/>
                    </a:lnL>
                    <a:lnR>
                      <a:noFill/>
                    </a:lnR>
                    <a:lnT>
                      <a:noFill/>
                    </a:lnT>
                    <a:lnB>
                      <a:noFill/>
                    </a:lnB>
                  </a:tcPr>
                </a:tc>
              </a:tr>
              <a:tr h="837751">
                <a:tc>
                  <a:txBody>
                    <a:bodyPr/>
                    <a:lstStyle/>
                    <a:p>
                      <a:pPr algn="ctr"/>
                      <a:r>
                        <a:rPr lang="pt-PT"/>
                        <a:t>3 </a:t>
                      </a:r>
                    </a:p>
                  </a:txBody>
                  <a:tcPr marL="28575" marR="28575" marT="28575" marB="28575" anchor="ctr">
                    <a:lnL>
                      <a:noFill/>
                    </a:lnL>
                    <a:lnR>
                      <a:noFill/>
                    </a:lnR>
                    <a:lnT>
                      <a:noFill/>
                    </a:lnT>
                    <a:lnB>
                      <a:noFill/>
                    </a:lnB>
                  </a:tcPr>
                </a:tc>
                <a:tc>
                  <a:txBody>
                    <a:bodyPr/>
                    <a:lstStyle/>
                    <a:p>
                      <a:pPr algn="ctr"/>
                      <a:r>
                        <a:rPr lang="pt-PT"/>
                        <a:t>21.1% </a:t>
                      </a:r>
                    </a:p>
                  </a:txBody>
                  <a:tcPr marL="28575" marR="28575" marT="28575" marB="28575" anchor="ctr">
                    <a:lnL>
                      <a:noFill/>
                    </a:lnL>
                    <a:lnR>
                      <a:noFill/>
                    </a:lnR>
                    <a:lnT>
                      <a:noFill/>
                    </a:lnT>
                    <a:lnB>
                      <a:noFill/>
                    </a:lnB>
                  </a:tcPr>
                </a:tc>
                <a:tc>
                  <a:txBody>
                    <a:bodyPr/>
                    <a:lstStyle/>
                    <a:p>
                      <a:pPr algn="ctr"/>
                      <a:r>
                        <a:rPr lang="pt-PT"/>
                        <a:t>Forest Laboratories </a:t>
                      </a:r>
                    </a:p>
                  </a:txBody>
                  <a:tcPr marL="28575" marR="28575" marT="28575" marB="28575" anchor="ctr">
                    <a:lnL>
                      <a:noFill/>
                    </a:lnL>
                    <a:lnR>
                      <a:noFill/>
                    </a:lnR>
                    <a:lnT>
                      <a:noFill/>
                    </a:lnT>
                    <a:lnB>
                      <a:noFill/>
                    </a:lnB>
                  </a:tcPr>
                </a:tc>
                <a:tc>
                  <a:txBody>
                    <a:bodyPr/>
                    <a:lstStyle/>
                    <a:p>
                      <a:pPr algn="ctr"/>
                      <a:r>
                        <a:rPr lang="pt-PT"/>
                        <a:t>Lexapro </a:t>
                      </a:r>
                    </a:p>
                  </a:txBody>
                  <a:tcPr marL="28575" marR="28575" marT="28575" marB="28575" anchor="ctr">
                    <a:lnL>
                      <a:noFill/>
                    </a:lnL>
                    <a:lnR>
                      <a:noFill/>
                    </a:lnR>
                    <a:lnT>
                      <a:noFill/>
                    </a:lnT>
                    <a:lnB>
                      <a:noFill/>
                    </a:lnB>
                  </a:tcPr>
                </a:tc>
                <a:tc>
                  <a:txBody>
                    <a:bodyPr/>
                    <a:lstStyle/>
                    <a:p>
                      <a:pPr algn="ctr"/>
                      <a:r>
                        <a:rPr lang="pt-PT"/>
                        <a:t>2.29 </a:t>
                      </a:r>
                    </a:p>
                  </a:txBody>
                  <a:tcPr marL="28575" marR="28575" marT="28575" marB="28575" anchor="ctr">
                    <a:lnL>
                      <a:noFill/>
                    </a:lnL>
                    <a:lnR>
                      <a:noFill/>
                    </a:lnR>
                    <a:lnT>
                      <a:noFill/>
                    </a:lnT>
                    <a:lnB>
                      <a:noFill/>
                    </a:lnB>
                  </a:tcPr>
                </a:tc>
                <a:tc>
                  <a:txBody>
                    <a:bodyPr/>
                    <a:lstStyle/>
                    <a:p>
                      <a:pPr algn="ctr"/>
                      <a:r>
                        <a:rPr lang="pt-PT"/>
                        <a:t>9% </a:t>
                      </a:r>
                    </a:p>
                  </a:txBody>
                  <a:tcPr marL="28575" marR="28575" marT="28575" marB="28575" anchor="ctr">
                    <a:lnL>
                      <a:noFill/>
                    </a:lnL>
                    <a:lnR>
                      <a:noFill/>
                    </a:lnR>
                    <a:lnT>
                      <a:noFill/>
                    </a:lnT>
                    <a:lnB>
                      <a:noFill/>
                    </a:lnB>
                  </a:tcPr>
                </a:tc>
              </a:tr>
              <a:tr h="837751">
                <a:tc>
                  <a:txBody>
                    <a:bodyPr/>
                    <a:lstStyle/>
                    <a:p>
                      <a:pPr algn="ctr"/>
                      <a:r>
                        <a:rPr lang="pt-PT"/>
                        <a:t>4 </a:t>
                      </a:r>
                    </a:p>
                  </a:txBody>
                  <a:tcPr marL="28575" marR="28575" marT="28575" marB="28575" anchor="ctr">
                    <a:lnL>
                      <a:noFill/>
                    </a:lnL>
                    <a:lnR>
                      <a:noFill/>
                    </a:lnR>
                    <a:lnT>
                      <a:noFill/>
                    </a:lnT>
                    <a:lnB>
                      <a:noFill/>
                    </a:lnB>
                  </a:tcPr>
                </a:tc>
                <a:tc>
                  <a:txBody>
                    <a:bodyPr/>
                    <a:lstStyle/>
                    <a:p>
                      <a:pPr algn="ctr"/>
                      <a:r>
                        <a:rPr lang="pt-PT"/>
                        <a:t>10.8% </a:t>
                      </a:r>
                    </a:p>
                  </a:txBody>
                  <a:tcPr marL="28575" marR="28575" marT="28575" marB="28575" anchor="ctr">
                    <a:lnL>
                      <a:noFill/>
                    </a:lnL>
                    <a:lnR>
                      <a:noFill/>
                    </a:lnR>
                    <a:lnT>
                      <a:noFill/>
                    </a:lnT>
                    <a:lnB>
                      <a:noFill/>
                    </a:lnB>
                  </a:tcPr>
                </a:tc>
                <a:tc>
                  <a:txBody>
                    <a:bodyPr/>
                    <a:lstStyle/>
                    <a:p>
                      <a:pPr algn="ctr"/>
                      <a:r>
                        <a:rPr lang="pt-PT"/>
                        <a:t>GlaxoSmithKline </a:t>
                      </a:r>
                    </a:p>
                  </a:txBody>
                  <a:tcPr marL="28575" marR="28575" marT="28575" marB="28575" anchor="ctr">
                    <a:lnL>
                      <a:noFill/>
                    </a:lnL>
                    <a:lnR>
                      <a:noFill/>
                    </a:lnR>
                    <a:lnT>
                      <a:noFill/>
                    </a:lnT>
                    <a:lnB>
                      <a:noFill/>
                    </a:lnB>
                  </a:tcPr>
                </a:tc>
                <a:tc>
                  <a:txBody>
                    <a:bodyPr/>
                    <a:lstStyle/>
                    <a:p>
                      <a:pPr algn="ctr"/>
                      <a:r>
                        <a:rPr lang="pt-PT"/>
                        <a:t>Paxil, Wellbutrin </a:t>
                      </a:r>
                    </a:p>
                  </a:txBody>
                  <a:tcPr marL="28575" marR="28575" marT="28575" marB="28575" anchor="ctr">
                    <a:lnL>
                      <a:noFill/>
                    </a:lnL>
                    <a:lnR>
                      <a:noFill/>
                    </a:lnR>
                    <a:lnT>
                      <a:noFill/>
                    </a:lnT>
                    <a:lnB>
                      <a:noFill/>
                    </a:lnB>
                  </a:tcPr>
                </a:tc>
                <a:tc>
                  <a:txBody>
                    <a:bodyPr/>
                    <a:lstStyle/>
                    <a:p>
                      <a:pPr algn="ctr"/>
                      <a:r>
                        <a:rPr lang="pt-PT"/>
                        <a:t>1.17 </a:t>
                      </a:r>
                    </a:p>
                  </a:txBody>
                  <a:tcPr marL="28575" marR="28575" marT="28575" marB="28575" anchor="ctr">
                    <a:lnL>
                      <a:noFill/>
                    </a:lnL>
                    <a:lnR>
                      <a:noFill/>
                    </a:lnR>
                    <a:lnT>
                      <a:noFill/>
                    </a:lnT>
                    <a:lnB>
                      <a:noFill/>
                    </a:lnB>
                  </a:tcPr>
                </a:tc>
                <a:tc>
                  <a:txBody>
                    <a:bodyPr/>
                    <a:lstStyle/>
                    <a:p>
                      <a:pPr algn="ctr"/>
                      <a:r>
                        <a:rPr lang="pt-PT"/>
                        <a:t>(-21%) </a:t>
                      </a:r>
                    </a:p>
                  </a:txBody>
                  <a:tcPr marL="28575" marR="28575" marT="28575" marB="28575" anchor="ctr">
                    <a:lnL>
                      <a:noFill/>
                    </a:lnL>
                    <a:lnR>
                      <a:noFill/>
                    </a:lnR>
                    <a:lnT>
                      <a:noFill/>
                    </a:lnT>
                    <a:lnB>
                      <a:noFill/>
                    </a:lnB>
                  </a:tcPr>
                </a:tc>
              </a:tr>
              <a:tr h="458393">
                <a:tc>
                  <a:txBody>
                    <a:bodyPr/>
                    <a:lstStyle/>
                    <a:p>
                      <a:pPr algn="ctr"/>
                      <a:r>
                        <a:rPr lang="pt-PT"/>
                        <a:t>5 </a:t>
                      </a:r>
                    </a:p>
                  </a:txBody>
                  <a:tcPr marL="28575" marR="28575" marT="28575" marB="28575" anchor="ctr">
                    <a:lnL>
                      <a:noFill/>
                    </a:lnL>
                    <a:lnR>
                      <a:noFill/>
                    </a:lnR>
                    <a:lnT>
                      <a:noFill/>
                    </a:lnT>
                    <a:lnB>
                      <a:noFill/>
                    </a:lnB>
                  </a:tcPr>
                </a:tc>
                <a:tc>
                  <a:txBody>
                    <a:bodyPr/>
                    <a:lstStyle/>
                    <a:p>
                      <a:pPr algn="ctr"/>
                      <a:r>
                        <a:rPr lang="pt-PT"/>
                        <a:t>5% </a:t>
                      </a:r>
                    </a:p>
                  </a:txBody>
                  <a:tcPr marL="28575" marR="28575" marT="28575" marB="28575" anchor="ctr">
                    <a:lnL>
                      <a:noFill/>
                    </a:lnL>
                    <a:lnR>
                      <a:noFill/>
                    </a:lnR>
                    <a:lnT>
                      <a:noFill/>
                    </a:lnT>
                    <a:lnB>
                      <a:noFill/>
                    </a:lnB>
                  </a:tcPr>
                </a:tc>
                <a:tc>
                  <a:txBody>
                    <a:bodyPr/>
                    <a:lstStyle/>
                    <a:p>
                      <a:pPr algn="ctr"/>
                      <a:r>
                        <a:rPr lang="pt-PT"/>
                        <a:t>Pfizer </a:t>
                      </a:r>
                    </a:p>
                  </a:txBody>
                  <a:tcPr marL="28575" marR="28575" marT="28575" marB="28575" anchor="ctr">
                    <a:lnL>
                      <a:noFill/>
                    </a:lnL>
                    <a:lnR>
                      <a:noFill/>
                    </a:lnR>
                    <a:lnT>
                      <a:noFill/>
                    </a:lnT>
                    <a:lnB>
                      <a:noFill/>
                    </a:lnB>
                  </a:tcPr>
                </a:tc>
                <a:tc>
                  <a:txBody>
                    <a:bodyPr/>
                    <a:lstStyle/>
                    <a:p>
                      <a:pPr algn="ctr"/>
                      <a:r>
                        <a:rPr lang="pt-PT"/>
                        <a:t>Zoloft </a:t>
                      </a:r>
                    </a:p>
                  </a:txBody>
                  <a:tcPr marL="28575" marR="28575" marT="28575" marB="28575" anchor="ctr">
                    <a:lnL>
                      <a:noFill/>
                    </a:lnL>
                    <a:lnR>
                      <a:noFill/>
                    </a:lnR>
                    <a:lnT>
                      <a:noFill/>
                    </a:lnT>
                    <a:lnB>
                      <a:noFill/>
                    </a:lnB>
                  </a:tcPr>
                </a:tc>
                <a:tc>
                  <a:txBody>
                    <a:bodyPr/>
                    <a:lstStyle/>
                    <a:p>
                      <a:pPr algn="ctr"/>
                      <a:r>
                        <a:rPr lang="pt-PT"/>
                        <a:t>0.54 </a:t>
                      </a:r>
                    </a:p>
                  </a:txBody>
                  <a:tcPr marL="28575" marR="28575" marT="28575" marB="28575" anchor="ctr">
                    <a:lnL>
                      <a:noFill/>
                    </a:lnL>
                    <a:lnR>
                      <a:noFill/>
                    </a:lnR>
                    <a:lnT>
                      <a:noFill/>
                    </a:lnT>
                    <a:lnB>
                      <a:noFill/>
                    </a:lnB>
                  </a:tcPr>
                </a:tc>
                <a:tc>
                  <a:txBody>
                    <a:bodyPr/>
                    <a:lstStyle/>
                    <a:p>
                      <a:pPr algn="ctr"/>
                      <a:r>
                        <a:rPr lang="pt-PT"/>
                        <a:t>1.5% </a:t>
                      </a:r>
                    </a:p>
                  </a:txBody>
                  <a:tcPr marL="28575" marR="28575" marT="28575" marB="28575" anchor="ctr">
                    <a:lnL>
                      <a:noFill/>
                    </a:lnL>
                    <a:lnR>
                      <a:noFill/>
                    </a:lnR>
                    <a:lnT>
                      <a:noFill/>
                    </a:lnT>
                    <a:lnB>
                      <a:noFill/>
                    </a:lnB>
                  </a:tcPr>
                </a:tc>
              </a:tr>
              <a:tr h="837751">
                <a:tc>
                  <a:txBody>
                    <a:bodyPr/>
                    <a:lstStyle/>
                    <a:p>
                      <a:pPr algn="ctr"/>
                      <a:r>
                        <a:rPr lang="pt-PT"/>
                        <a:t>6 </a:t>
                      </a:r>
                    </a:p>
                  </a:txBody>
                  <a:tcPr marL="28575" marR="28575" marT="28575" marB="28575" anchor="ctr">
                    <a:lnL>
                      <a:noFill/>
                    </a:lnL>
                    <a:lnR>
                      <a:noFill/>
                    </a:lnR>
                    <a:lnT>
                      <a:noFill/>
                    </a:lnT>
                    <a:lnB>
                      <a:noFill/>
                    </a:lnB>
                  </a:tcPr>
                </a:tc>
                <a:tc>
                  <a:txBody>
                    <a:bodyPr/>
                    <a:lstStyle/>
                    <a:p>
                      <a:pPr algn="ctr"/>
                      <a:r>
                        <a:rPr lang="pt-PT"/>
                        <a:t>2.2% </a:t>
                      </a:r>
                    </a:p>
                  </a:txBody>
                  <a:tcPr marL="28575" marR="28575" marT="28575" marB="28575" anchor="ctr">
                    <a:lnL>
                      <a:noFill/>
                    </a:lnL>
                    <a:lnR>
                      <a:noFill/>
                    </a:lnR>
                    <a:lnT>
                      <a:noFill/>
                    </a:lnT>
                    <a:lnB>
                      <a:noFill/>
                    </a:lnB>
                  </a:tcPr>
                </a:tc>
                <a:tc>
                  <a:txBody>
                    <a:bodyPr/>
                    <a:lstStyle/>
                    <a:p>
                      <a:pPr algn="ctr"/>
                      <a:r>
                        <a:rPr lang="pt-PT"/>
                        <a:t>Schering-Plough </a:t>
                      </a:r>
                    </a:p>
                  </a:txBody>
                  <a:tcPr marL="28575" marR="28575" marT="28575" marB="28575" anchor="ctr">
                    <a:lnL>
                      <a:noFill/>
                    </a:lnL>
                    <a:lnR>
                      <a:noFill/>
                    </a:lnR>
                    <a:lnT>
                      <a:noFill/>
                    </a:lnT>
                    <a:lnB>
                      <a:noFill/>
                    </a:lnB>
                  </a:tcPr>
                </a:tc>
                <a:tc>
                  <a:txBody>
                    <a:bodyPr/>
                    <a:lstStyle/>
                    <a:p>
                      <a:pPr algn="ctr"/>
                      <a:r>
                        <a:rPr lang="pt-PT"/>
                        <a:t>Remeron </a:t>
                      </a:r>
                    </a:p>
                  </a:txBody>
                  <a:tcPr marL="28575" marR="28575" marT="28575" marB="28575" anchor="ctr">
                    <a:lnL>
                      <a:noFill/>
                    </a:lnL>
                    <a:lnR>
                      <a:noFill/>
                    </a:lnR>
                    <a:lnT>
                      <a:noFill/>
                    </a:lnT>
                    <a:lnB>
                      <a:noFill/>
                    </a:lnB>
                  </a:tcPr>
                </a:tc>
                <a:tc>
                  <a:txBody>
                    <a:bodyPr/>
                    <a:lstStyle/>
                    <a:p>
                      <a:pPr algn="ctr"/>
                      <a:r>
                        <a:rPr lang="pt-PT"/>
                        <a:t>0.24 </a:t>
                      </a:r>
                    </a:p>
                  </a:txBody>
                  <a:tcPr marL="28575" marR="28575" marT="28575" marB="28575" anchor="ctr">
                    <a:lnL>
                      <a:noFill/>
                    </a:lnL>
                    <a:lnR>
                      <a:noFill/>
                    </a:lnR>
                    <a:lnT>
                      <a:noFill/>
                    </a:lnT>
                    <a:lnB>
                      <a:noFill/>
                    </a:lnB>
                  </a:tcPr>
                </a:tc>
                <a:tc>
                  <a:txBody>
                    <a:bodyPr/>
                    <a:lstStyle/>
                    <a:p>
                      <a:pPr algn="ctr"/>
                      <a:r>
                        <a:rPr lang="pt-PT" dirty="0"/>
                        <a:t>N/A </a:t>
                      </a:r>
                    </a:p>
                  </a:txBody>
                  <a:tcPr marL="28575" marR="28575" marT="28575" marB="28575" anchor="ctr">
                    <a:lnL>
                      <a:noFill/>
                    </a:lnL>
                    <a:lnR>
                      <a:noFill/>
                    </a:lnR>
                    <a:lnT>
                      <a:noFill/>
                    </a:lnT>
                    <a:lnB>
                      <a:noFill/>
                    </a:lnB>
                  </a:tcPr>
                </a:tc>
              </a:tr>
            </a:tbl>
          </a:graphicData>
        </a:graphic>
      </p:graphicFrame>
    </p:spTree>
    <p:extLst>
      <p:ext uri="{BB962C8B-B14F-4D97-AF65-F5344CB8AC3E}">
        <p14:creationId xmlns:p14="http://schemas.microsoft.com/office/powerpoint/2010/main" val="44839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The</a:t>
            </a:r>
            <a:r>
              <a:rPr lang="pt-PT" dirty="0" smtClean="0"/>
              <a:t> </a:t>
            </a:r>
            <a:r>
              <a:rPr lang="pt-PT" dirty="0" err="1" smtClean="0"/>
              <a:t>Value</a:t>
            </a:r>
            <a:r>
              <a:rPr lang="pt-PT" dirty="0" smtClean="0"/>
              <a:t> </a:t>
            </a:r>
            <a:r>
              <a:rPr lang="pt-PT" dirty="0" err="1" smtClean="0"/>
              <a:t>of</a:t>
            </a:r>
            <a:r>
              <a:rPr lang="pt-PT" dirty="0" smtClean="0"/>
              <a:t> a </a:t>
            </a:r>
            <a:r>
              <a:rPr lang="pt-PT" dirty="0" err="1" smtClean="0"/>
              <a:t>Human</a:t>
            </a:r>
            <a:r>
              <a:rPr lang="pt-PT" dirty="0" smtClean="0"/>
              <a:t> Body</a:t>
            </a:r>
            <a:endParaRPr lang="pt-PT" dirty="0"/>
          </a:p>
        </p:txBody>
      </p:sp>
      <p:sp>
        <p:nvSpPr>
          <p:cNvPr id="3" name="Content Placeholder 2"/>
          <p:cNvSpPr>
            <a:spLocks noGrp="1"/>
          </p:cNvSpPr>
          <p:nvPr>
            <p:ph idx="1"/>
          </p:nvPr>
        </p:nvSpPr>
        <p:spPr/>
        <p:txBody>
          <a:bodyPr>
            <a:normAutofit fontScale="77500" lnSpcReduction="20000"/>
          </a:bodyPr>
          <a:lstStyle/>
          <a:p>
            <a:r>
              <a:rPr lang="en-US" dirty="0" smtClean="0"/>
              <a:t>The US Environmental Protection Agency has calculated the value of a human life at $9.1 million, up from $6.8 million during the Bush era. The Food and Drug Administration's current estimate is $7.9 million, up from $2.9 million since 2008. Meanwhile, the transportation Department is sticking with its $6 million figure. Generally though, experts say the long-term trend is upward, with top human matter fetching big dollars. A lung alone goes for over $100,000 USD. Add to that bone marrow, extracted antibodies, blood and sperm donations, female eggs, bio-voltage, medical testing opportunities, lifetime taxation, ears, eyes, knees, hearts, livers and future earning potential and it all starts to add up. </a:t>
            </a:r>
          </a:p>
        </p:txBody>
      </p:sp>
    </p:spTree>
    <p:extLst>
      <p:ext uri="{BB962C8B-B14F-4D97-AF65-F5344CB8AC3E}">
        <p14:creationId xmlns:p14="http://schemas.microsoft.com/office/powerpoint/2010/main" val="1780910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a Human Body</a:t>
            </a:r>
            <a:endParaRPr lang="pt-PT" dirty="0"/>
          </a:p>
        </p:txBody>
      </p:sp>
      <p:sp>
        <p:nvSpPr>
          <p:cNvPr id="3" name="Content Placeholder 2"/>
          <p:cNvSpPr>
            <a:spLocks noGrp="1"/>
          </p:cNvSpPr>
          <p:nvPr>
            <p:ph idx="1"/>
          </p:nvPr>
        </p:nvSpPr>
        <p:spPr/>
        <p:txBody>
          <a:bodyPr>
            <a:normAutofit fontScale="92500" lnSpcReduction="10000"/>
          </a:bodyPr>
          <a:lstStyle/>
          <a:p>
            <a:r>
              <a:rPr lang="en-US" dirty="0" smtClean="0"/>
              <a:t>The only real authority on a human body's worth is the periodic table. It says a corpses’ raw resources are worth about a dollar. Sulfur probably has the most value once the water is drained. It’s used to make matches. That said, there is still reason to believe in a corpse's inflated worth. A recent report financed by the Department of Homeland Security suggested that preventing a death from terrorism now costs 100 percent more than other deaths. Invest in sulfur.</a:t>
            </a:r>
          </a:p>
          <a:p>
            <a:endParaRPr lang="pt-PT" dirty="0"/>
          </a:p>
        </p:txBody>
      </p:sp>
    </p:spTree>
    <p:extLst>
      <p:ext uri="{BB962C8B-B14F-4D97-AF65-F5344CB8AC3E}">
        <p14:creationId xmlns:p14="http://schemas.microsoft.com/office/powerpoint/2010/main" val="2278778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Plastic</a:t>
            </a:r>
            <a:r>
              <a:rPr lang="pt-PT" dirty="0" smtClean="0"/>
              <a:t> </a:t>
            </a:r>
            <a:r>
              <a:rPr lang="pt-PT" smtClean="0"/>
              <a:t>Surgery</a:t>
            </a:r>
            <a:endParaRPr lang="pt-PT"/>
          </a:p>
        </p:txBody>
      </p:sp>
      <p:sp>
        <p:nvSpPr>
          <p:cNvPr id="3" name="Content Placeholder 2"/>
          <p:cNvSpPr>
            <a:spLocks noGrp="1"/>
          </p:cNvSpPr>
          <p:nvPr>
            <p:ph idx="1"/>
          </p:nvPr>
        </p:nvSpPr>
        <p:spPr/>
        <p:txBody>
          <a:bodyPr/>
          <a:lstStyle/>
          <a:p>
            <a:endParaRPr lang="pt-PT"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345638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72816"/>
            <a:ext cx="4104456"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10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Plastic</a:t>
            </a:r>
            <a:r>
              <a:rPr lang="pt-PT" dirty="0" smtClean="0"/>
              <a:t> </a:t>
            </a:r>
            <a:r>
              <a:rPr lang="pt-PT" dirty="0" err="1" smtClean="0"/>
              <a:t>Surgery</a:t>
            </a:r>
            <a:endParaRPr lang="pt-PT" dirty="0"/>
          </a:p>
        </p:txBody>
      </p:sp>
      <p:sp>
        <p:nvSpPr>
          <p:cNvPr id="3" name="Content Placeholder 2"/>
          <p:cNvSpPr>
            <a:spLocks noGrp="1"/>
          </p:cNvSpPr>
          <p:nvPr>
            <p:ph idx="1"/>
          </p:nvPr>
        </p:nvSpPr>
        <p:spPr/>
        <p:txBody>
          <a:bodyPr/>
          <a:lstStyle/>
          <a:p>
            <a:endParaRPr lang="pt-P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568952"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868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997" y="-243408"/>
            <a:ext cx="9913620" cy="1283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570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12"/>
            <a:ext cx="9541859" cy="1235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649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9046178" cy="1170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139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Mental </a:t>
            </a:r>
            <a:r>
              <a:rPr lang="pt-PT" dirty="0" err="1" smtClean="0"/>
              <a:t>Disorders</a:t>
            </a:r>
            <a:endParaRPr lang="pt-PT" dirty="0"/>
          </a:p>
        </p:txBody>
      </p:sp>
      <p:sp>
        <p:nvSpPr>
          <p:cNvPr id="3" name="Content Placeholder 2"/>
          <p:cNvSpPr>
            <a:spLocks noGrp="1"/>
          </p:cNvSpPr>
          <p:nvPr>
            <p:ph idx="1"/>
          </p:nvPr>
        </p:nvSpPr>
        <p:spPr/>
        <p:txBody>
          <a:bodyPr/>
          <a:lstStyle/>
          <a:p>
            <a:endParaRPr lang="pt-P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799"/>
            <a:ext cx="8280920" cy="453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957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
            <a:ext cx="8302657" cy="10746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789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92025" cy="160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689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Highest Plastic Surgery Rates for 2009</a:t>
            </a:r>
            <a:endParaRPr lang="pt-PT" dirty="0"/>
          </a:p>
        </p:txBody>
      </p:sp>
      <p:sp>
        <p:nvSpPr>
          <p:cNvPr id="3" name="Content Placeholder 2"/>
          <p:cNvSpPr>
            <a:spLocks noGrp="1"/>
          </p:cNvSpPr>
          <p:nvPr>
            <p:ph idx="1"/>
          </p:nvPr>
        </p:nvSpPr>
        <p:spPr/>
        <p:txBody>
          <a:bodyPr/>
          <a:lstStyle/>
          <a:p>
            <a:endParaRPr lang="pt-PT"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99288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508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Plastic</a:t>
            </a:r>
            <a:r>
              <a:rPr lang="pt-PT" dirty="0" smtClean="0"/>
              <a:t> </a:t>
            </a:r>
            <a:r>
              <a:rPr lang="pt-PT" dirty="0" err="1" smtClean="0"/>
              <a:t>Surgery</a:t>
            </a:r>
            <a:endParaRPr lang="pt-P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2876663"/>
              </p:ext>
            </p:extLst>
          </p:nvPr>
        </p:nvGraphicFramePr>
        <p:xfrm>
          <a:off x="539552" y="1600200"/>
          <a:ext cx="8136904" cy="4925140"/>
        </p:xfrm>
        <a:graphic>
          <a:graphicData uri="http://schemas.openxmlformats.org/drawingml/2006/table">
            <a:tbl>
              <a:tblPr/>
              <a:tblGrid>
                <a:gridCol w="1777810"/>
                <a:gridCol w="2376112"/>
                <a:gridCol w="2752189"/>
                <a:gridCol w="1230793"/>
              </a:tblGrid>
              <a:tr h="605808">
                <a:tc gridSpan="4">
                  <a:txBody>
                    <a:bodyPr/>
                    <a:lstStyle/>
                    <a:p>
                      <a:pPr algn="ctr"/>
                      <a:r>
                        <a:rPr lang="pt-PT" sz="1700" b="1"/>
                        <a:t/>
                      </a:r>
                      <a:br>
                        <a:rPr lang="pt-PT" sz="1700" b="1"/>
                      </a:br>
                      <a:endParaRPr lang="pt-PT" sz="1700" b="1"/>
                    </a:p>
                  </a:txBody>
                  <a:tcPr marL="18075" marR="18075" marT="18075" marB="18075" anchor="ctr">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r>
              <a:tr h="1172278">
                <a:tc>
                  <a:txBody>
                    <a:bodyPr/>
                    <a:lstStyle/>
                    <a:p>
                      <a:pPr algn="ctr"/>
                      <a:r>
                        <a:rPr lang="pt-PT" sz="1700" b="1"/>
                        <a:t>Country</a:t>
                      </a:r>
                      <a:r>
                        <a:rPr lang="pt-PT" sz="1700"/>
                        <a:t/>
                      </a:r>
                      <a:br>
                        <a:rPr lang="pt-PT" sz="1700"/>
                      </a:br>
                      <a:r>
                        <a:rPr lang="pt-PT" sz="1700"/>
                        <a:t/>
                      </a:r>
                      <a:br>
                        <a:rPr lang="pt-PT" sz="1700"/>
                      </a:br>
                      <a:endParaRPr lang="pt-PT" sz="1700"/>
                    </a:p>
                  </a:txBody>
                  <a:tcPr marL="18075" marR="18075" marT="18075" marB="18075" anchor="ctr">
                    <a:lnL>
                      <a:noFill/>
                    </a:lnL>
                    <a:lnR>
                      <a:noFill/>
                    </a:lnR>
                    <a:lnT>
                      <a:noFill/>
                    </a:lnT>
                    <a:lnB>
                      <a:noFill/>
                    </a:lnB>
                  </a:tcPr>
                </a:tc>
                <a:tc>
                  <a:txBody>
                    <a:bodyPr/>
                    <a:lstStyle/>
                    <a:p>
                      <a:pPr algn="ctr"/>
                      <a:r>
                        <a:rPr lang="pt-PT" sz="1700" b="1"/>
                        <a:t>Total Procedures</a:t>
                      </a:r>
                      <a:br>
                        <a:rPr lang="pt-PT" sz="1700" b="1"/>
                      </a:br>
                      <a:r>
                        <a:rPr lang="pt-PT" sz="1700" b="1"/>
                        <a:t/>
                      </a:r>
                      <a:br>
                        <a:rPr lang="pt-PT" sz="1700" b="1"/>
                      </a:br>
                      <a:endParaRPr lang="pt-PT" sz="1700"/>
                    </a:p>
                  </a:txBody>
                  <a:tcPr marL="18075" marR="18075" marT="18075" marB="18075" anchor="ctr">
                    <a:lnL>
                      <a:noFill/>
                    </a:lnL>
                    <a:lnR>
                      <a:noFill/>
                    </a:lnR>
                    <a:lnT>
                      <a:noFill/>
                    </a:lnT>
                    <a:lnB>
                      <a:noFill/>
                    </a:lnB>
                  </a:tcPr>
                </a:tc>
                <a:tc>
                  <a:txBody>
                    <a:bodyPr/>
                    <a:lstStyle/>
                    <a:p>
                      <a:pPr algn="ctr"/>
                      <a:r>
                        <a:rPr lang="pt-PT" sz="1700" b="1"/>
                        <a:t>Total Population</a:t>
                      </a:r>
                      <a:br>
                        <a:rPr lang="pt-PT" sz="1700" b="1"/>
                      </a:br>
                      <a:r>
                        <a:rPr lang="pt-PT" sz="1700" b="1"/>
                        <a:t/>
                      </a:r>
                      <a:br>
                        <a:rPr lang="pt-PT" sz="1700" b="1"/>
                      </a:br>
                      <a:endParaRPr lang="pt-PT" sz="1700"/>
                    </a:p>
                  </a:txBody>
                  <a:tcPr marL="18075" marR="18075" marT="18075" marB="18075" anchor="ctr">
                    <a:lnL>
                      <a:noFill/>
                    </a:lnL>
                    <a:lnR>
                      <a:noFill/>
                    </a:lnR>
                    <a:lnT>
                      <a:noFill/>
                    </a:lnT>
                    <a:lnB>
                      <a:noFill/>
                    </a:lnB>
                  </a:tcPr>
                </a:tc>
                <a:tc>
                  <a:txBody>
                    <a:bodyPr/>
                    <a:lstStyle/>
                    <a:p>
                      <a:pPr algn="ctr"/>
                      <a:r>
                        <a:rPr lang="pt-PT" sz="1700" b="1"/>
                        <a:t>PP10K</a:t>
                      </a:r>
                      <a:br>
                        <a:rPr lang="pt-PT" sz="1700" b="1"/>
                      </a:br>
                      <a:r>
                        <a:rPr lang="pt-PT" sz="1700" b="1"/>
                        <a:t/>
                      </a:r>
                      <a:br>
                        <a:rPr lang="pt-PT" sz="1700" b="1"/>
                      </a:br>
                      <a:endParaRPr lang="pt-PT" sz="1700"/>
                    </a:p>
                  </a:txBody>
                  <a:tcPr marL="18075" marR="18075" marT="18075" marB="18075" anchor="ctr">
                    <a:lnL>
                      <a:noFill/>
                    </a:lnL>
                    <a:lnR>
                      <a:noFill/>
                    </a:lnR>
                    <a:lnT>
                      <a:noFill/>
                    </a:lnT>
                    <a:lnB>
                      <a:noFill/>
                    </a:lnB>
                  </a:tcPr>
                </a:tc>
              </a:tr>
              <a:tr h="605808">
                <a:tc>
                  <a:txBody>
                    <a:bodyPr/>
                    <a:lstStyle/>
                    <a:p>
                      <a:pPr algn="ctr"/>
                      <a:r>
                        <a:rPr lang="pt-PT" sz="1700" b="1"/>
                        <a:t>South Korea</a:t>
                      </a:r>
                      <a:endParaRPr lang="pt-PT" sz="1700"/>
                    </a:p>
                  </a:txBody>
                  <a:tcPr marL="18075" marR="18075" marT="18075" marB="18075" anchor="ctr">
                    <a:lnL>
                      <a:noFill/>
                    </a:lnL>
                    <a:lnR>
                      <a:noFill/>
                    </a:lnR>
                    <a:lnT>
                      <a:noFill/>
                    </a:lnT>
                    <a:lnB>
                      <a:noFill/>
                    </a:lnB>
                    <a:solidFill>
                      <a:srgbClr val="E6E6E6"/>
                    </a:solidFill>
                  </a:tcPr>
                </a:tc>
                <a:tc>
                  <a:txBody>
                    <a:bodyPr/>
                    <a:lstStyle/>
                    <a:p>
                      <a:pPr algn="ctr"/>
                      <a:r>
                        <a:rPr lang="pt-PT" sz="1700"/>
                        <a:t>365,000</a:t>
                      </a:r>
                    </a:p>
                  </a:txBody>
                  <a:tcPr marL="18075" marR="18075" marT="18075" marB="18075" anchor="ctr">
                    <a:lnL>
                      <a:noFill/>
                    </a:lnL>
                    <a:lnR>
                      <a:noFill/>
                    </a:lnR>
                    <a:lnT>
                      <a:noFill/>
                    </a:lnT>
                    <a:lnB>
                      <a:noFill/>
                    </a:lnB>
                    <a:solidFill>
                      <a:srgbClr val="E6E6E6"/>
                    </a:solidFill>
                  </a:tcPr>
                </a:tc>
                <a:tc>
                  <a:txBody>
                    <a:bodyPr/>
                    <a:lstStyle/>
                    <a:p>
                      <a:pPr algn="ctr"/>
                      <a:r>
                        <a:rPr lang="pt-PT" sz="1700"/>
                        <a:t>49,232,000</a:t>
                      </a:r>
                    </a:p>
                  </a:txBody>
                  <a:tcPr marL="18075" marR="18075" marT="18075" marB="18075" anchor="ctr">
                    <a:lnL>
                      <a:noFill/>
                    </a:lnL>
                    <a:lnR>
                      <a:noFill/>
                    </a:lnR>
                    <a:lnT>
                      <a:noFill/>
                    </a:lnT>
                    <a:lnB>
                      <a:noFill/>
                    </a:lnB>
                    <a:solidFill>
                      <a:srgbClr val="E6E6E6"/>
                    </a:solidFill>
                  </a:tcPr>
                </a:tc>
                <a:tc>
                  <a:txBody>
                    <a:bodyPr/>
                    <a:lstStyle/>
                    <a:p>
                      <a:pPr algn="ctr"/>
                      <a:r>
                        <a:rPr lang="pt-PT" sz="1700"/>
                        <a:t>74</a:t>
                      </a:r>
                    </a:p>
                  </a:txBody>
                  <a:tcPr marL="18075" marR="18075" marT="18075" marB="18075" anchor="ctr">
                    <a:lnL>
                      <a:noFill/>
                    </a:lnL>
                    <a:lnR>
                      <a:noFill/>
                    </a:lnR>
                    <a:lnT>
                      <a:noFill/>
                    </a:lnT>
                    <a:lnB>
                      <a:noFill/>
                    </a:lnB>
                    <a:solidFill>
                      <a:srgbClr val="E6E6E6"/>
                    </a:solidFill>
                  </a:tcPr>
                </a:tc>
              </a:tr>
              <a:tr h="322573">
                <a:tc>
                  <a:txBody>
                    <a:bodyPr/>
                    <a:lstStyle/>
                    <a:p>
                      <a:pPr algn="ctr"/>
                      <a:r>
                        <a:rPr lang="pt-PT" sz="1700"/>
                        <a:t>Brazil</a:t>
                      </a:r>
                    </a:p>
                  </a:txBody>
                  <a:tcPr marL="18075" marR="18075" marT="18075" marB="18075" anchor="ctr">
                    <a:lnL>
                      <a:noFill/>
                    </a:lnL>
                    <a:lnR>
                      <a:noFill/>
                    </a:lnR>
                    <a:lnT>
                      <a:noFill/>
                    </a:lnT>
                    <a:lnB>
                      <a:noFill/>
                    </a:lnB>
                  </a:tcPr>
                </a:tc>
                <a:tc>
                  <a:txBody>
                    <a:bodyPr/>
                    <a:lstStyle/>
                    <a:p>
                      <a:pPr algn="ctr"/>
                      <a:r>
                        <a:rPr lang="pt-PT" sz="1700"/>
                        <a:t>1,054,000</a:t>
                      </a:r>
                    </a:p>
                  </a:txBody>
                  <a:tcPr marL="18075" marR="18075" marT="18075" marB="18075" anchor="ctr">
                    <a:lnL>
                      <a:noFill/>
                    </a:lnL>
                    <a:lnR>
                      <a:noFill/>
                    </a:lnR>
                    <a:lnT>
                      <a:noFill/>
                    </a:lnT>
                    <a:lnB>
                      <a:noFill/>
                    </a:lnB>
                  </a:tcPr>
                </a:tc>
                <a:tc>
                  <a:txBody>
                    <a:bodyPr/>
                    <a:lstStyle/>
                    <a:p>
                      <a:pPr algn="ctr"/>
                      <a:r>
                        <a:rPr lang="pt-PT" sz="1700"/>
                        <a:t>193,000,000</a:t>
                      </a:r>
                    </a:p>
                  </a:txBody>
                  <a:tcPr marL="18075" marR="18075" marT="18075" marB="18075" anchor="ctr">
                    <a:lnL>
                      <a:noFill/>
                    </a:lnL>
                    <a:lnR>
                      <a:noFill/>
                    </a:lnR>
                    <a:lnT>
                      <a:noFill/>
                    </a:lnT>
                    <a:lnB>
                      <a:noFill/>
                    </a:lnB>
                  </a:tcPr>
                </a:tc>
                <a:tc>
                  <a:txBody>
                    <a:bodyPr/>
                    <a:lstStyle/>
                    <a:p>
                      <a:pPr algn="ctr"/>
                      <a:r>
                        <a:rPr lang="pt-PT" sz="1700"/>
                        <a:t>55</a:t>
                      </a:r>
                    </a:p>
                  </a:txBody>
                  <a:tcPr marL="18075" marR="18075" marT="18075" marB="18075" anchor="ctr">
                    <a:lnL>
                      <a:noFill/>
                    </a:lnL>
                    <a:lnR>
                      <a:noFill/>
                    </a:lnR>
                    <a:lnT>
                      <a:noFill/>
                    </a:lnT>
                    <a:lnB>
                      <a:noFill/>
                    </a:lnB>
                  </a:tcPr>
                </a:tc>
              </a:tr>
              <a:tr h="322573">
                <a:tc>
                  <a:txBody>
                    <a:bodyPr/>
                    <a:lstStyle/>
                    <a:p>
                      <a:pPr algn="ctr"/>
                      <a:r>
                        <a:rPr lang="pt-PT" sz="1700" b="1"/>
                        <a:t>Taiwan</a:t>
                      </a:r>
                      <a:endParaRPr lang="pt-PT" sz="1700"/>
                    </a:p>
                  </a:txBody>
                  <a:tcPr marL="18075" marR="18075" marT="18075" marB="18075" anchor="ctr">
                    <a:lnL>
                      <a:noFill/>
                    </a:lnL>
                    <a:lnR>
                      <a:noFill/>
                    </a:lnR>
                    <a:lnT>
                      <a:noFill/>
                    </a:lnT>
                    <a:lnB>
                      <a:noFill/>
                    </a:lnB>
                    <a:solidFill>
                      <a:srgbClr val="E6E6E6"/>
                    </a:solidFill>
                  </a:tcPr>
                </a:tc>
                <a:tc>
                  <a:txBody>
                    <a:bodyPr/>
                    <a:lstStyle/>
                    <a:p>
                      <a:pPr algn="ctr"/>
                      <a:r>
                        <a:rPr lang="pt-PT" sz="1700"/>
                        <a:t>103,000</a:t>
                      </a:r>
                    </a:p>
                  </a:txBody>
                  <a:tcPr marL="18075" marR="18075" marT="18075" marB="18075" anchor="ctr">
                    <a:lnL>
                      <a:noFill/>
                    </a:lnL>
                    <a:lnR>
                      <a:noFill/>
                    </a:lnR>
                    <a:lnT>
                      <a:noFill/>
                    </a:lnT>
                    <a:lnB>
                      <a:noFill/>
                    </a:lnB>
                    <a:solidFill>
                      <a:srgbClr val="E6E6E6"/>
                    </a:solidFill>
                  </a:tcPr>
                </a:tc>
                <a:tc>
                  <a:txBody>
                    <a:bodyPr/>
                    <a:lstStyle/>
                    <a:p>
                      <a:pPr algn="ctr"/>
                      <a:r>
                        <a:rPr lang="pt-PT" sz="1700"/>
                        <a:t>22,929,000</a:t>
                      </a:r>
                    </a:p>
                  </a:txBody>
                  <a:tcPr marL="18075" marR="18075" marT="18075" marB="18075" anchor="ctr">
                    <a:lnL>
                      <a:noFill/>
                    </a:lnL>
                    <a:lnR>
                      <a:noFill/>
                    </a:lnR>
                    <a:lnT>
                      <a:noFill/>
                    </a:lnT>
                    <a:lnB>
                      <a:noFill/>
                    </a:lnB>
                    <a:solidFill>
                      <a:srgbClr val="E6E6E6"/>
                    </a:solidFill>
                  </a:tcPr>
                </a:tc>
                <a:tc>
                  <a:txBody>
                    <a:bodyPr/>
                    <a:lstStyle/>
                    <a:p>
                      <a:pPr algn="ctr"/>
                      <a:r>
                        <a:rPr lang="pt-PT" sz="1700"/>
                        <a:t>44</a:t>
                      </a:r>
                    </a:p>
                  </a:txBody>
                  <a:tcPr marL="18075" marR="18075" marT="18075" marB="18075" anchor="ctr">
                    <a:lnL>
                      <a:noFill/>
                    </a:lnL>
                    <a:lnR>
                      <a:noFill/>
                    </a:lnR>
                    <a:lnT>
                      <a:noFill/>
                    </a:lnT>
                    <a:lnB>
                      <a:noFill/>
                    </a:lnB>
                    <a:solidFill>
                      <a:srgbClr val="E6E6E6"/>
                    </a:solidFill>
                  </a:tcPr>
                </a:tc>
              </a:tr>
              <a:tr h="605808">
                <a:tc>
                  <a:txBody>
                    <a:bodyPr/>
                    <a:lstStyle/>
                    <a:p>
                      <a:pPr algn="ctr"/>
                      <a:r>
                        <a:rPr lang="pt-PT" sz="1700"/>
                        <a:t>United States</a:t>
                      </a:r>
                    </a:p>
                  </a:txBody>
                  <a:tcPr marL="18075" marR="18075" marT="18075" marB="18075" anchor="ctr">
                    <a:lnL>
                      <a:noFill/>
                    </a:lnL>
                    <a:lnR>
                      <a:noFill/>
                    </a:lnR>
                    <a:lnT>
                      <a:noFill/>
                    </a:lnT>
                    <a:lnB>
                      <a:noFill/>
                    </a:lnB>
                  </a:tcPr>
                </a:tc>
                <a:tc>
                  <a:txBody>
                    <a:bodyPr/>
                    <a:lstStyle/>
                    <a:p>
                      <a:pPr algn="ctr"/>
                      <a:r>
                        <a:rPr lang="pt-PT" sz="1700"/>
                        <a:t>1,300,000</a:t>
                      </a:r>
                    </a:p>
                  </a:txBody>
                  <a:tcPr marL="18075" marR="18075" marT="18075" marB="18075" anchor="ctr">
                    <a:lnL>
                      <a:noFill/>
                    </a:lnL>
                    <a:lnR>
                      <a:noFill/>
                    </a:lnR>
                    <a:lnT>
                      <a:noFill/>
                    </a:lnT>
                    <a:lnB>
                      <a:noFill/>
                    </a:lnB>
                  </a:tcPr>
                </a:tc>
                <a:tc>
                  <a:txBody>
                    <a:bodyPr/>
                    <a:lstStyle/>
                    <a:p>
                      <a:pPr algn="ctr"/>
                      <a:r>
                        <a:rPr lang="pt-PT" sz="1700"/>
                        <a:t>309,000,000</a:t>
                      </a:r>
                    </a:p>
                  </a:txBody>
                  <a:tcPr marL="18075" marR="18075" marT="18075" marB="18075" anchor="ctr">
                    <a:lnL>
                      <a:noFill/>
                    </a:lnL>
                    <a:lnR>
                      <a:noFill/>
                    </a:lnR>
                    <a:lnT>
                      <a:noFill/>
                    </a:lnT>
                    <a:lnB>
                      <a:noFill/>
                    </a:lnB>
                  </a:tcPr>
                </a:tc>
                <a:tc>
                  <a:txBody>
                    <a:bodyPr/>
                    <a:lstStyle/>
                    <a:p>
                      <a:pPr algn="ctr"/>
                      <a:r>
                        <a:rPr lang="pt-PT" sz="1700"/>
                        <a:t>42</a:t>
                      </a:r>
                    </a:p>
                  </a:txBody>
                  <a:tcPr marL="18075" marR="18075" marT="18075" marB="18075" anchor="ctr">
                    <a:lnL>
                      <a:noFill/>
                    </a:lnL>
                    <a:lnR>
                      <a:noFill/>
                    </a:lnR>
                    <a:lnT>
                      <a:noFill/>
                    </a:lnT>
                    <a:lnB>
                      <a:noFill/>
                    </a:lnB>
                  </a:tcPr>
                </a:tc>
              </a:tr>
              <a:tr h="322573">
                <a:tc>
                  <a:txBody>
                    <a:bodyPr/>
                    <a:lstStyle/>
                    <a:p>
                      <a:pPr algn="ctr"/>
                      <a:r>
                        <a:rPr lang="pt-PT" sz="1700" b="1"/>
                        <a:t>Japan</a:t>
                      </a:r>
                      <a:endParaRPr lang="pt-PT" sz="1700"/>
                    </a:p>
                  </a:txBody>
                  <a:tcPr marL="18075" marR="18075" marT="18075" marB="18075" anchor="ctr">
                    <a:lnL>
                      <a:noFill/>
                    </a:lnL>
                    <a:lnR>
                      <a:noFill/>
                    </a:lnR>
                    <a:lnT>
                      <a:noFill/>
                    </a:lnT>
                    <a:lnB>
                      <a:noFill/>
                    </a:lnB>
                    <a:solidFill>
                      <a:srgbClr val="E6E6E6"/>
                    </a:solidFill>
                  </a:tcPr>
                </a:tc>
                <a:tc>
                  <a:txBody>
                    <a:bodyPr/>
                    <a:lstStyle/>
                    <a:p>
                      <a:pPr algn="ctr"/>
                      <a:r>
                        <a:rPr lang="pt-PT" sz="1700"/>
                        <a:t>411,000</a:t>
                      </a:r>
                    </a:p>
                  </a:txBody>
                  <a:tcPr marL="18075" marR="18075" marT="18075" marB="18075" anchor="ctr">
                    <a:lnL>
                      <a:noFill/>
                    </a:lnL>
                    <a:lnR>
                      <a:noFill/>
                    </a:lnR>
                    <a:lnT>
                      <a:noFill/>
                    </a:lnT>
                    <a:lnB>
                      <a:noFill/>
                    </a:lnB>
                    <a:solidFill>
                      <a:srgbClr val="E6E6E6"/>
                    </a:solidFill>
                  </a:tcPr>
                </a:tc>
                <a:tc>
                  <a:txBody>
                    <a:bodyPr/>
                    <a:lstStyle/>
                    <a:p>
                      <a:pPr algn="ctr"/>
                      <a:r>
                        <a:rPr lang="pt-PT" sz="1700"/>
                        <a:t>127,288,000</a:t>
                      </a:r>
                    </a:p>
                  </a:txBody>
                  <a:tcPr marL="18075" marR="18075" marT="18075" marB="18075" anchor="ctr">
                    <a:lnL>
                      <a:noFill/>
                    </a:lnL>
                    <a:lnR>
                      <a:noFill/>
                    </a:lnR>
                    <a:lnT>
                      <a:noFill/>
                    </a:lnT>
                    <a:lnB>
                      <a:noFill/>
                    </a:lnB>
                    <a:solidFill>
                      <a:srgbClr val="E6E6E6"/>
                    </a:solidFill>
                  </a:tcPr>
                </a:tc>
                <a:tc>
                  <a:txBody>
                    <a:bodyPr/>
                    <a:lstStyle/>
                    <a:p>
                      <a:pPr algn="ctr"/>
                      <a:r>
                        <a:rPr lang="pt-PT" sz="1700"/>
                        <a:t>32</a:t>
                      </a:r>
                    </a:p>
                  </a:txBody>
                  <a:tcPr marL="18075" marR="18075" marT="18075" marB="18075" anchor="ctr">
                    <a:lnL>
                      <a:noFill/>
                    </a:lnL>
                    <a:lnR>
                      <a:noFill/>
                    </a:lnR>
                    <a:lnT>
                      <a:noFill/>
                    </a:lnT>
                    <a:lnB>
                      <a:noFill/>
                    </a:lnB>
                    <a:solidFill>
                      <a:srgbClr val="E6E6E6"/>
                    </a:solidFill>
                  </a:tcPr>
                </a:tc>
              </a:tr>
              <a:tr h="322573">
                <a:tc>
                  <a:txBody>
                    <a:bodyPr/>
                    <a:lstStyle/>
                    <a:p>
                      <a:pPr algn="ctr"/>
                      <a:r>
                        <a:rPr lang="pt-PT" sz="1700" b="1"/>
                        <a:t>Thailand</a:t>
                      </a:r>
                      <a:endParaRPr lang="pt-PT" sz="1700"/>
                    </a:p>
                  </a:txBody>
                  <a:tcPr marL="18075" marR="18075" marT="18075" marB="18075" anchor="ctr">
                    <a:lnL>
                      <a:noFill/>
                    </a:lnL>
                    <a:lnR>
                      <a:noFill/>
                    </a:lnR>
                    <a:lnT>
                      <a:noFill/>
                    </a:lnT>
                    <a:lnB>
                      <a:noFill/>
                    </a:lnB>
                    <a:solidFill>
                      <a:srgbClr val="E6E6E6"/>
                    </a:solidFill>
                  </a:tcPr>
                </a:tc>
                <a:tc>
                  <a:txBody>
                    <a:bodyPr/>
                    <a:lstStyle/>
                    <a:p>
                      <a:pPr algn="ctr"/>
                      <a:r>
                        <a:rPr lang="pt-PT" sz="1700"/>
                        <a:t>76,000</a:t>
                      </a:r>
                    </a:p>
                  </a:txBody>
                  <a:tcPr marL="18075" marR="18075" marT="18075" marB="18075" anchor="ctr">
                    <a:lnL>
                      <a:noFill/>
                    </a:lnL>
                    <a:lnR>
                      <a:noFill/>
                    </a:lnR>
                    <a:lnT>
                      <a:noFill/>
                    </a:lnT>
                    <a:lnB>
                      <a:noFill/>
                    </a:lnB>
                    <a:solidFill>
                      <a:srgbClr val="E6E6E6"/>
                    </a:solidFill>
                  </a:tcPr>
                </a:tc>
                <a:tc>
                  <a:txBody>
                    <a:bodyPr/>
                    <a:lstStyle/>
                    <a:p>
                      <a:pPr algn="ctr"/>
                      <a:r>
                        <a:rPr lang="pt-PT" sz="1700"/>
                        <a:t>65,500,000</a:t>
                      </a:r>
                    </a:p>
                  </a:txBody>
                  <a:tcPr marL="18075" marR="18075" marT="18075" marB="18075" anchor="ctr">
                    <a:lnL>
                      <a:noFill/>
                    </a:lnL>
                    <a:lnR>
                      <a:noFill/>
                    </a:lnR>
                    <a:lnT>
                      <a:noFill/>
                    </a:lnT>
                    <a:lnB>
                      <a:noFill/>
                    </a:lnB>
                    <a:solidFill>
                      <a:srgbClr val="E6E6E6"/>
                    </a:solidFill>
                  </a:tcPr>
                </a:tc>
                <a:tc>
                  <a:txBody>
                    <a:bodyPr/>
                    <a:lstStyle/>
                    <a:p>
                      <a:pPr algn="ctr"/>
                      <a:r>
                        <a:rPr lang="pt-PT" sz="1700"/>
                        <a:t>11</a:t>
                      </a:r>
                    </a:p>
                  </a:txBody>
                  <a:tcPr marL="18075" marR="18075" marT="18075" marB="18075" anchor="ctr">
                    <a:lnL>
                      <a:noFill/>
                    </a:lnL>
                    <a:lnR>
                      <a:noFill/>
                    </a:lnR>
                    <a:lnT>
                      <a:noFill/>
                    </a:lnT>
                    <a:lnB>
                      <a:noFill/>
                    </a:lnB>
                    <a:solidFill>
                      <a:srgbClr val="E6E6E6"/>
                    </a:solidFill>
                  </a:tcPr>
                </a:tc>
              </a:tr>
              <a:tr h="322573">
                <a:tc>
                  <a:txBody>
                    <a:bodyPr/>
                    <a:lstStyle/>
                    <a:p>
                      <a:pPr algn="ctr"/>
                      <a:r>
                        <a:rPr lang="pt-PT" sz="1700" b="1"/>
                        <a:t>China</a:t>
                      </a:r>
                      <a:endParaRPr lang="pt-PT" sz="1700"/>
                    </a:p>
                  </a:txBody>
                  <a:tcPr marL="18075" marR="18075" marT="18075" marB="18075" anchor="ctr">
                    <a:lnL>
                      <a:noFill/>
                    </a:lnL>
                    <a:lnR>
                      <a:noFill/>
                    </a:lnR>
                    <a:lnT>
                      <a:noFill/>
                    </a:lnT>
                    <a:lnB>
                      <a:noFill/>
                    </a:lnB>
                    <a:solidFill>
                      <a:srgbClr val="E6E6E6"/>
                    </a:solidFill>
                  </a:tcPr>
                </a:tc>
                <a:tc>
                  <a:txBody>
                    <a:bodyPr/>
                    <a:lstStyle/>
                    <a:p>
                      <a:pPr algn="ctr"/>
                      <a:r>
                        <a:rPr lang="pt-PT" sz="1700"/>
                        <a:t>1,215,000</a:t>
                      </a:r>
                    </a:p>
                  </a:txBody>
                  <a:tcPr marL="18075" marR="18075" marT="18075" marB="18075" anchor="ctr">
                    <a:lnL>
                      <a:noFill/>
                    </a:lnL>
                    <a:lnR>
                      <a:noFill/>
                    </a:lnR>
                    <a:lnT>
                      <a:noFill/>
                    </a:lnT>
                    <a:lnB>
                      <a:noFill/>
                    </a:lnB>
                    <a:solidFill>
                      <a:srgbClr val="E6E6E6"/>
                    </a:solidFill>
                  </a:tcPr>
                </a:tc>
                <a:tc>
                  <a:txBody>
                    <a:bodyPr/>
                    <a:lstStyle/>
                    <a:p>
                      <a:pPr algn="ctr"/>
                      <a:r>
                        <a:rPr lang="pt-PT" sz="1700"/>
                        <a:t>1,322,000,000</a:t>
                      </a:r>
                    </a:p>
                  </a:txBody>
                  <a:tcPr marL="18075" marR="18075" marT="18075" marB="18075" anchor="ctr">
                    <a:lnL>
                      <a:noFill/>
                    </a:lnL>
                    <a:lnR>
                      <a:noFill/>
                    </a:lnR>
                    <a:lnT>
                      <a:noFill/>
                    </a:lnT>
                    <a:lnB>
                      <a:noFill/>
                    </a:lnB>
                    <a:solidFill>
                      <a:srgbClr val="E6E6E6"/>
                    </a:solidFill>
                  </a:tcPr>
                </a:tc>
                <a:tc>
                  <a:txBody>
                    <a:bodyPr/>
                    <a:lstStyle/>
                    <a:p>
                      <a:pPr algn="ctr"/>
                      <a:r>
                        <a:rPr lang="pt-PT" sz="1700"/>
                        <a:t>9</a:t>
                      </a:r>
                    </a:p>
                  </a:txBody>
                  <a:tcPr marL="18075" marR="18075" marT="18075" marB="18075" anchor="ctr">
                    <a:lnL>
                      <a:noFill/>
                    </a:lnL>
                    <a:lnR>
                      <a:noFill/>
                    </a:lnR>
                    <a:lnT>
                      <a:noFill/>
                    </a:lnT>
                    <a:lnB>
                      <a:noFill/>
                    </a:lnB>
                    <a:solidFill>
                      <a:srgbClr val="E6E6E6"/>
                    </a:solidFill>
                  </a:tcPr>
                </a:tc>
              </a:tr>
              <a:tr h="322573">
                <a:tc>
                  <a:txBody>
                    <a:bodyPr/>
                    <a:lstStyle/>
                    <a:p>
                      <a:pPr algn="ctr"/>
                      <a:r>
                        <a:rPr lang="pt-PT" sz="1700"/>
                        <a:t>India</a:t>
                      </a:r>
                    </a:p>
                  </a:txBody>
                  <a:tcPr marL="18075" marR="18075" marT="18075" marB="18075" anchor="ctr">
                    <a:lnL>
                      <a:noFill/>
                    </a:lnL>
                    <a:lnR>
                      <a:noFill/>
                    </a:lnR>
                    <a:lnT>
                      <a:noFill/>
                    </a:lnT>
                    <a:lnB>
                      <a:noFill/>
                    </a:lnB>
                  </a:tcPr>
                </a:tc>
                <a:tc>
                  <a:txBody>
                    <a:bodyPr/>
                    <a:lstStyle/>
                    <a:p>
                      <a:pPr algn="ctr"/>
                      <a:r>
                        <a:rPr lang="pt-PT" sz="1700"/>
                        <a:t>683,000</a:t>
                      </a:r>
                    </a:p>
                  </a:txBody>
                  <a:tcPr marL="18075" marR="18075" marT="18075" marB="18075" anchor="ctr">
                    <a:lnL>
                      <a:noFill/>
                    </a:lnL>
                    <a:lnR>
                      <a:noFill/>
                    </a:lnR>
                    <a:lnT>
                      <a:noFill/>
                    </a:lnT>
                    <a:lnB>
                      <a:noFill/>
                    </a:lnB>
                  </a:tcPr>
                </a:tc>
                <a:tc>
                  <a:txBody>
                    <a:bodyPr/>
                    <a:lstStyle/>
                    <a:p>
                      <a:pPr algn="ctr"/>
                      <a:r>
                        <a:rPr lang="pt-PT" sz="1700"/>
                        <a:t>1,184,000,000</a:t>
                      </a:r>
                    </a:p>
                  </a:txBody>
                  <a:tcPr marL="18075" marR="18075" marT="18075" marB="18075" anchor="ctr">
                    <a:lnL>
                      <a:noFill/>
                    </a:lnL>
                    <a:lnR>
                      <a:noFill/>
                    </a:lnR>
                    <a:lnT>
                      <a:noFill/>
                    </a:lnT>
                    <a:lnB>
                      <a:noFill/>
                    </a:lnB>
                  </a:tcPr>
                </a:tc>
                <a:tc>
                  <a:txBody>
                    <a:bodyPr/>
                    <a:lstStyle/>
                    <a:p>
                      <a:pPr algn="ctr"/>
                      <a:r>
                        <a:rPr lang="pt-PT" sz="1700" dirty="0"/>
                        <a:t>6</a:t>
                      </a:r>
                    </a:p>
                  </a:txBody>
                  <a:tcPr marL="18075" marR="18075" marT="18075" marB="18075" anchor="ctr">
                    <a:lnL>
                      <a:noFill/>
                    </a:lnL>
                    <a:lnR>
                      <a:noFill/>
                    </a:lnR>
                    <a:lnT>
                      <a:noFill/>
                    </a:lnT>
                    <a:lnB>
                      <a:noFill/>
                    </a:lnB>
                  </a:tcPr>
                </a:tc>
              </a:tr>
            </a:tbl>
          </a:graphicData>
        </a:graphic>
      </p:graphicFrame>
      <p:sp>
        <p:nvSpPr>
          <p:cNvPr id="5" name="Rectangle 1"/>
          <p:cNvSpPr>
            <a:spLocks noChangeArrowheads="1"/>
          </p:cNvSpPr>
          <p:nvPr/>
        </p:nvSpPr>
        <p:spPr bwMode="auto">
          <a:xfrm>
            <a:off x="467544" y="1644134"/>
            <a:ext cx="82809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sz="1800" b="1" i="0" u="none" strike="noStrike" cap="none" normalizeH="0" baseline="0" dirty="0" smtClean="0">
                <a:ln>
                  <a:noFill/>
                </a:ln>
                <a:solidFill>
                  <a:schemeClr val="tx1"/>
                </a:solidFill>
                <a:effectLst/>
                <a:latin typeface="Arial" charset="0"/>
                <a:hlinkClick r:id="rId2"/>
              </a:rPr>
              <a:t>PP10K</a:t>
            </a:r>
            <a:r>
              <a:rPr kumimoji="0" lang="pt-PT" sz="1800" b="1" i="0" u="none" strike="noStrike" cap="none" normalizeH="0" baseline="0" dirty="0" smtClean="0">
                <a:ln>
                  <a:noFill/>
                </a:ln>
                <a:solidFill>
                  <a:schemeClr val="tx1"/>
                </a:solidFill>
                <a:effectLst/>
                <a:latin typeface="Arial" charset="0"/>
              </a:rPr>
              <a:t> = </a:t>
            </a:r>
            <a:r>
              <a:rPr kumimoji="0" lang="pt-PT" sz="1800" b="1" i="0" u="none" strike="noStrike" cap="none" normalizeH="0" baseline="0" dirty="0" err="1" smtClean="0">
                <a:ln>
                  <a:noFill/>
                </a:ln>
                <a:solidFill>
                  <a:schemeClr val="tx1"/>
                </a:solidFill>
                <a:effectLst/>
                <a:latin typeface="Arial" charset="0"/>
              </a:rPr>
              <a:t>procedures</a:t>
            </a:r>
            <a:r>
              <a:rPr kumimoji="0" lang="pt-PT" sz="1800" b="1" i="0" u="none" strike="noStrike" cap="none" normalizeH="0" baseline="0" dirty="0" smtClean="0">
                <a:ln>
                  <a:noFill/>
                </a:ln>
                <a:solidFill>
                  <a:schemeClr val="tx1"/>
                </a:solidFill>
                <a:effectLst/>
                <a:latin typeface="Arial" charset="0"/>
              </a:rPr>
              <a:t> per 10,000 </a:t>
            </a:r>
            <a:r>
              <a:rPr kumimoji="0" lang="pt-PT" sz="1800" b="1" i="0" u="none" strike="noStrike" cap="none" normalizeH="0" baseline="0" dirty="0" err="1" smtClean="0">
                <a:ln>
                  <a:noFill/>
                </a:ln>
                <a:solidFill>
                  <a:schemeClr val="tx1"/>
                </a:solidFill>
                <a:effectLst/>
                <a:latin typeface="Arial" charset="0"/>
              </a:rPr>
              <a:t>people</a:t>
            </a:r>
            <a:r>
              <a:rPr kumimoji="0" lang="pt-PT" sz="1800" b="1" i="0" u="none" strike="noStrike" cap="none" normalizeH="0" baseline="0" dirty="0" smtClean="0">
                <a:ln>
                  <a:noFill/>
                </a:ln>
                <a:solidFill>
                  <a:schemeClr val="tx1"/>
                </a:solidFill>
                <a:effectLst/>
                <a:latin typeface="Arial" charset="0"/>
              </a:rPr>
              <a:t> </a:t>
            </a:r>
            <a:r>
              <a:rPr kumimoji="0" lang="pt-PT" sz="1800" b="1" i="0" u="none" strike="noStrike" cap="none" normalizeH="0" baseline="0" dirty="0" err="1" smtClean="0">
                <a:ln>
                  <a:noFill/>
                </a:ln>
                <a:solidFill>
                  <a:schemeClr val="tx1"/>
                </a:solidFill>
                <a:effectLst/>
                <a:latin typeface="Arial" charset="0"/>
              </a:rPr>
              <a:t>of</a:t>
            </a:r>
            <a:r>
              <a:rPr kumimoji="0" lang="pt-PT" sz="1800" b="1" i="0" u="none" strike="noStrike" cap="none" normalizeH="0" baseline="0" dirty="0" smtClean="0">
                <a:ln>
                  <a:noFill/>
                </a:ln>
                <a:solidFill>
                  <a:schemeClr val="tx1"/>
                </a:solidFill>
                <a:effectLst/>
                <a:latin typeface="Arial" charset="0"/>
              </a:rPr>
              <a:t> </a:t>
            </a:r>
            <a:r>
              <a:rPr kumimoji="0" lang="pt-PT" sz="1800" b="1" i="0" u="none" strike="noStrike" cap="none" normalizeH="0" baseline="0" dirty="0" err="1" smtClean="0">
                <a:ln>
                  <a:noFill/>
                </a:ln>
                <a:solidFill>
                  <a:schemeClr val="tx1"/>
                </a:solidFill>
                <a:effectLst/>
                <a:latin typeface="Arial" charset="0"/>
              </a:rPr>
              <a:t>all</a:t>
            </a:r>
            <a:r>
              <a:rPr kumimoji="0" lang="pt-PT" sz="1800" b="1" i="0" u="none" strike="noStrike" cap="none" normalizeH="0" baseline="0" dirty="0" smtClean="0">
                <a:ln>
                  <a:noFill/>
                </a:ln>
                <a:solidFill>
                  <a:schemeClr val="tx1"/>
                </a:solidFill>
                <a:effectLst/>
                <a:latin typeface="Arial" charset="0"/>
              </a:rPr>
              <a:t> ages per </a:t>
            </a:r>
            <a:r>
              <a:rPr kumimoji="0" lang="pt-PT" sz="1800" b="1" i="0" u="none" strike="noStrike" cap="none" normalizeH="0" baseline="0" dirty="0" err="1" smtClean="0">
                <a:ln>
                  <a:noFill/>
                </a:ln>
                <a:solidFill>
                  <a:schemeClr val="tx1"/>
                </a:solidFill>
                <a:effectLst/>
                <a:latin typeface="Arial" charset="0"/>
              </a:rPr>
              <a:t>year</a:t>
            </a:r>
            <a:endParaRPr kumimoji="0" lang="pt-PT"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414326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7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992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7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960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Improvement</a:t>
            </a:r>
            <a:r>
              <a:rPr lang="pt-PT" dirty="0" smtClean="0"/>
              <a:t> </a:t>
            </a:r>
            <a:r>
              <a:rPr lang="pt-PT" dirty="0" err="1" smtClean="0"/>
              <a:t>Catalog</a:t>
            </a:r>
            <a:endParaRPr lang="pt-PT" dirty="0"/>
          </a:p>
        </p:txBody>
      </p:sp>
      <p:pic>
        <p:nvPicPr>
          <p:cNvPr id="18434" name="Picture 2" descr="C:\SociologyEnglish\Sociological Imagination Class\plastic-surgery-0902-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08911"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023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Giraffe</a:t>
            </a:r>
            <a:r>
              <a:rPr lang="pt-PT" dirty="0" smtClean="0"/>
              <a:t> </a:t>
            </a:r>
            <a:r>
              <a:rPr lang="pt-PT" dirty="0" err="1" smtClean="0"/>
              <a:t>Women</a:t>
            </a:r>
            <a:endParaRPr lang="pt-PT" dirty="0"/>
          </a:p>
        </p:txBody>
      </p:sp>
      <p:sp>
        <p:nvSpPr>
          <p:cNvPr id="3" name="Content Placeholder 2"/>
          <p:cNvSpPr>
            <a:spLocks noGrp="1"/>
          </p:cNvSpPr>
          <p:nvPr>
            <p:ph idx="1"/>
          </p:nvPr>
        </p:nvSpPr>
        <p:spPr/>
        <p:txBody>
          <a:bodyPr/>
          <a:lstStyle/>
          <a:p>
            <a:endParaRPr lang="pt-PT"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84887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473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Mensur</a:t>
            </a:r>
            <a:endParaRPr lang="pt-PT" dirty="0"/>
          </a:p>
        </p:txBody>
      </p:sp>
      <p:sp>
        <p:nvSpPr>
          <p:cNvPr id="3" name="Content Placeholder 2"/>
          <p:cNvSpPr>
            <a:spLocks noGrp="1"/>
          </p:cNvSpPr>
          <p:nvPr>
            <p:ph idx="1"/>
          </p:nvPr>
        </p:nvSpPr>
        <p:spPr/>
        <p:txBody>
          <a:bodyPr/>
          <a:lstStyle/>
          <a:p>
            <a:endParaRPr lang="pt-PT"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280831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772816"/>
            <a:ext cx="489654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4149080"/>
            <a:ext cx="432774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549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Body </a:t>
            </a:r>
            <a:r>
              <a:rPr lang="pt-PT" dirty="0" err="1" smtClean="0"/>
              <a:t>Enhancement</a:t>
            </a:r>
            <a:endParaRPr lang="pt-PT" dirty="0"/>
          </a:p>
        </p:txBody>
      </p:sp>
      <p:sp>
        <p:nvSpPr>
          <p:cNvPr id="3" name="Content Placeholder 2"/>
          <p:cNvSpPr>
            <a:spLocks noGrp="1"/>
          </p:cNvSpPr>
          <p:nvPr>
            <p:ph idx="1"/>
          </p:nvPr>
        </p:nvSpPr>
        <p:spPr/>
        <p:txBody>
          <a:bodyPr/>
          <a:lstStyle/>
          <a:p>
            <a:endParaRPr lang="pt-PT"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14550"/>
            <a:ext cx="7704856" cy="340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5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Nostalgia</a:t>
            </a:r>
            <a:endParaRPr lang="pt-PT" dirty="0"/>
          </a:p>
        </p:txBody>
      </p:sp>
      <p:sp>
        <p:nvSpPr>
          <p:cNvPr id="3" name="Content Placeholder 2"/>
          <p:cNvSpPr>
            <a:spLocks noGrp="1"/>
          </p:cNvSpPr>
          <p:nvPr>
            <p:ph idx="1"/>
          </p:nvPr>
        </p:nvSpPr>
        <p:spPr/>
        <p:txBody>
          <a:bodyPr/>
          <a:lstStyle/>
          <a:p>
            <a:pPr marL="0" indent="0">
              <a:buNone/>
            </a:pPr>
            <a:endParaRPr lang="pt-PT" dirty="0" smtClean="0"/>
          </a:p>
          <a:p>
            <a:endParaRPr lang="pt-P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920880"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268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Body </a:t>
            </a:r>
            <a:r>
              <a:rPr lang="pt-PT" dirty="0" err="1" smtClean="0"/>
              <a:t>Enhancement</a:t>
            </a:r>
            <a:endParaRPr lang="pt-PT" dirty="0"/>
          </a:p>
        </p:txBody>
      </p:sp>
      <p:sp>
        <p:nvSpPr>
          <p:cNvPr id="3" name="Content Placeholder 2"/>
          <p:cNvSpPr>
            <a:spLocks noGrp="1"/>
          </p:cNvSpPr>
          <p:nvPr>
            <p:ph idx="1"/>
          </p:nvPr>
        </p:nvSpPr>
        <p:spPr>
          <a:xfrm>
            <a:off x="457200" y="1484784"/>
            <a:ext cx="8363272" cy="4824536"/>
          </a:xfrm>
        </p:spPr>
        <p:txBody>
          <a:bodyPr/>
          <a:lstStyle/>
          <a:p>
            <a:endParaRPr lang="pt-PT"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72816"/>
            <a:ext cx="295232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772816"/>
            <a:ext cx="461962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766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Crossing</a:t>
            </a:r>
            <a:r>
              <a:rPr lang="pt-PT" dirty="0" smtClean="0"/>
              <a:t> </a:t>
            </a:r>
            <a:r>
              <a:rPr lang="pt-PT" dirty="0" err="1" smtClean="0"/>
              <a:t>Boundaries</a:t>
            </a:r>
            <a:endParaRPr lang="pt-PT" dirty="0"/>
          </a:p>
        </p:txBody>
      </p:sp>
      <p:sp>
        <p:nvSpPr>
          <p:cNvPr id="3" name="Content Placeholder 2"/>
          <p:cNvSpPr>
            <a:spLocks noGrp="1"/>
          </p:cNvSpPr>
          <p:nvPr>
            <p:ph idx="1"/>
          </p:nvPr>
        </p:nvSpPr>
        <p:spPr/>
        <p:txBody>
          <a:bodyPr/>
          <a:lstStyle/>
          <a:p>
            <a:endParaRPr lang="pt-PT"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44824"/>
            <a:ext cx="309634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844824"/>
            <a:ext cx="339164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126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dirty="0"/>
          </a:p>
        </p:txBody>
      </p:sp>
      <p:sp>
        <p:nvSpPr>
          <p:cNvPr id="3" name="Content Placeholder 2"/>
          <p:cNvSpPr>
            <a:spLocks noGrp="1"/>
          </p:cNvSpPr>
          <p:nvPr>
            <p:ph idx="1"/>
          </p:nvPr>
        </p:nvSpPr>
        <p:spPr/>
        <p:txBody>
          <a:bodyPr/>
          <a:lstStyle/>
          <a:p>
            <a:endParaRPr lang="pt-P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12968"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775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Who</a:t>
            </a:r>
            <a:r>
              <a:rPr lang="pt-PT" dirty="0" smtClean="0"/>
              <a:t> </a:t>
            </a:r>
            <a:r>
              <a:rPr lang="pt-PT" dirty="0" err="1" smtClean="0"/>
              <a:t>Earns</a:t>
            </a:r>
            <a:r>
              <a:rPr lang="pt-PT" dirty="0" smtClean="0"/>
              <a:t> More?</a:t>
            </a:r>
            <a:endParaRPr lang="pt-PT" dirty="0"/>
          </a:p>
        </p:txBody>
      </p:sp>
      <p:sp>
        <p:nvSpPr>
          <p:cNvPr id="3" name="Content Placeholder 2"/>
          <p:cNvSpPr>
            <a:spLocks noGrp="1"/>
          </p:cNvSpPr>
          <p:nvPr>
            <p:ph idx="1"/>
          </p:nvPr>
        </p:nvSpPr>
        <p:spPr>
          <a:xfrm>
            <a:off x="457200" y="1600200"/>
            <a:ext cx="8229600" cy="4781128"/>
          </a:xfrm>
        </p:spPr>
        <p:txBody>
          <a:bodyPr/>
          <a:lstStyle/>
          <a:p>
            <a:endParaRPr lang="pt-PT"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374441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772816"/>
            <a:ext cx="410445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951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Funding Medical Research</a:t>
            </a:r>
            <a:endParaRPr lang="pt-PT"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r>
              <a:rPr lang="en-US" dirty="0"/>
              <a:t>Total Federal spending on AIDS/HIV FY 2009 = 24.1 billion</a:t>
            </a:r>
          </a:p>
          <a:p>
            <a:r>
              <a:rPr lang="en-US" dirty="0"/>
              <a:t>Total Federal spending on cancer (all types) = 4.81 billion</a:t>
            </a:r>
          </a:p>
          <a:p>
            <a:endParaRPr lang="en-US" dirty="0"/>
          </a:p>
          <a:p>
            <a:r>
              <a:rPr lang="en-US" dirty="0" smtClean="0"/>
              <a:t>Number </a:t>
            </a:r>
            <a:r>
              <a:rPr lang="en-US" dirty="0"/>
              <a:t>of new breast cancer cases/ deaths 2009 = 207,090/39,840</a:t>
            </a:r>
          </a:p>
          <a:p>
            <a:r>
              <a:rPr lang="en-US" dirty="0"/>
              <a:t>Number of new prostate cancer cases/deaths 2009 = 217,730/32,050</a:t>
            </a:r>
          </a:p>
          <a:p>
            <a:r>
              <a:rPr lang="en-US" dirty="0"/>
              <a:t>Number of new lung cancer cases/deaths 2009 = 222,520/157,300</a:t>
            </a:r>
          </a:p>
          <a:p>
            <a:endParaRPr lang="en-US" dirty="0"/>
          </a:p>
          <a:p>
            <a:r>
              <a:rPr lang="en-US" dirty="0"/>
              <a:t>Funding 2009 for breast cancer = 599.5 million</a:t>
            </a:r>
          </a:p>
          <a:p>
            <a:r>
              <a:rPr lang="en-US" dirty="0"/>
              <a:t>Funding 2009 for prostate cancer = 293.9 million</a:t>
            </a:r>
          </a:p>
          <a:p>
            <a:r>
              <a:rPr lang="en-US" dirty="0"/>
              <a:t>Funding 2009 for lung cancer = 246.9 million</a:t>
            </a:r>
          </a:p>
          <a:p>
            <a:endParaRPr lang="pt-PT" dirty="0"/>
          </a:p>
        </p:txBody>
      </p:sp>
    </p:spTree>
    <p:extLst>
      <p:ext uri="{BB962C8B-B14F-4D97-AF65-F5344CB8AC3E}">
        <p14:creationId xmlns:p14="http://schemas.microsoft.com/office/powerpoint/2010/main" val="3001772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Suicide Rates</a:t>
            </a:r>
            <a:endParaRPr lang="pt-PT" dirty="0"/>
          </a:p>
        </p:txBody>
      </p:sp>
      <p:sp>
        <p:nvSpPr>
          <p:cNvPr id="3" name="Content Placeholder 2"/>
          <p:cNvSpPr>
            <a:spLocks noGrp="1"/>
          </p:cNvSpPr>
          <p:nvPr>
            <p:ph idx="1"/>
          </p:nvPr>
        </p:nvSpPr>
        <p:spPr/>
        <p:txBody>
          <a:bodyPr/>
          <a:lstStyle/>
          <a:p>
            <a:endParaRPr lang="pt-P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49694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05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Health</a:t>
            </a:r>
            <a:r>
              <a:rPr lang="pt-PT" dirty="0" smtClean="0"/>
              <a:t> Clubs (USA)</a:t>
            </a:r>
            <a:endParaRPr lang="pt-PT" dirty="0"/>
          </a:p>
        </p:txBody>
      </p:sp>
      <p:sp>
        <p:nvSpPr>
          <p:cNvPr id="3" name="Content Placeholder 2"/>
          <p:cNvSpPr>
            <a:spLocks noGrp="1"/>
          </p:cNvSpPr>
          <p:nvPr>
            <p:ph idx="1"/>
          </p:nvPr>
        </p:nvSpPr>
        <p:spPr/>
        <p:txBody>
          <a:bodyPr/>
          <a:lstStyle/>
          <a:p>
            <a:endParaRPr lang="pt-PT"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712968"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85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Melancholia</a:t>
            </a:r>
            <a:endParaRPr lang="pt-PT" dirty="0"/>
          </a:p>
        </p:txBody>
      </p:sp>
      <p:sp>
        <p:nvSpPr>
          <p:cNvPr id="3" name="Content Placeholder 2"/>
          <p:cNvSpPr>
            <a:spLocks noGrp="1"/>
          </p:cNvSpPr>
          <p:nvPr>
            <p:ph idx="1"/>
          </p:nvPr>
        </p:nvSpPr>
        <p:spPr/>
        <p:txBody>
          <a:bodyPr/>
          <a:lstStyle/>
          <a:p>
            <a:endParaRPr lang="pt-PT"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42493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482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Hysteria</a:t>
            </a:r>
            <a:endParaRPr lang="pt-PT" dirty="0"/>
          </a:p>
        </p:txBody>
      </p:sp>
      <p:sp>
        <p:nvSpPr>
          <p:cNvPr id="3" name="Content Placeholder 2"/>
          <p:cNvSpPr>
            <a:spLocks noGrp="1"/>
          </p:cNvSpPr>
          <p:nvPr>
            <p:ph idx="1"/>
          </p:nvPr>
        </p:nvSpPr>
        <p:spPr>
          <a:xfrm>
            <a:off x="457200" y="1340768"/>
            <a:ext cx="8229600" cy="4785395"/>
          </a:xfrm>
        </p:spPr>
        <p:txBody>
          <a:bodyPr/>
          <a:lstStyle/>
          <a:p>
            <a:endParaRPr lang="pt-P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806489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967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Unique</a:t>
            </a:r>
            <a:r>
              <a:rPr lang="pt-PT" dirty="0" smtClean="0"/>
              <a:t> Mental </a:t>
            </a:r>
            <a:r>
              <a:rPr lang="pt-PT" dirty="0" err="1" smtClean="0"/>
              <a:t>Diseases</a:t>
            </a:r>
            <a:endParaRPr lang="pt-PT" dirty="0"/>
          </a:p>
        </p:txBody>
      </p:sp>
      <p:sp>
        <p:nvSpPr>
          <p:cNvPr id="3" name="Content Placeholder 2"/>
          <p:cNvSpPr>
            <a:spLocks noGrp="1"/>
          </p:cNvSpPr>
          <p:nvPr>
            <p:ph idx="1"/>
          </p:nvPr>
        </p:nvSpPr>
        <p:spPr/>
        <p:txBody>
          <a:bodyPr>
            <a:normAutofit lnSpcReduction="10000"/>
          </a:bodyPr>
          <a:lstStyle/>
          <a:p>
            <a:r>
              <a:rPr lang="en-US" dirty="0" err="1" smtClean="0"/>
              <a:t>Dhat</a:t>
            </a:r>
            <a:r>
              <a:rPr lang="en-US" dirty="0" smtClean="0"/>
              <a:t> Syndrome, seen pretty much in India and nowhere else, doesn't need a fancy setup to seem bizarre: it's semen-loss anxiety.</a:t>
            </a:r>
          </a:p>
          <a:p>
            <a:endParaRPr lang="en-US" dirty="0" smtClean="0"/>
          </a:p>
          <a:p>
            <a:r>
              <a:rPr lang="en-US" dirty="0" err="1" smtClean="0"/>
              <a:t>Dhat</a:t>
            </a:r>
            <a:r>
              <a:rPr lang="en-US" dirty="0" smtClean="0"/>
              <a:t> sufferers believe they are leaking semen (not like dripping into their pants, they think they're losing it when they urinate) and that this loss is weakening them both mentally and physically.</a:t>
            </a:r>
            <a:endParaRPr lang="pt-PT" dirty="0"/>
          </a:p>
        </p:txBody>
      </p:sp>
    </p:spTree>
    <p:extLst>
      <p:ext uri="{BB962C8B-B14F-4D97-AF65-F5344CB8AC3E}">
        <p14:creationId xmlns:p14="http://schemas.microsoft.com/office/powerpoint/2010/main" val="183440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Unique</a:t>
            </a:r>
            <a:r>
              <a:rPr lang="pt-PT" dirty="0" smtClean="0"/>
              <a:t> Mental </a:t>
            </a:r>
            <a:r>
              <a:rPr lang="pt-PT" dirty="0" err="1" smtClean="0"/>
              <a:t>Diseases</a:t>
            </a:r>
            <a:endParaRPr lang="pt-PT" dirty="0"/>
          </a:p>
        </p:txBody>
      </p:sp>
      <p:sp>
        <p:nvSpPr>
          <p:cNvPr id="3" name="Content Placeholder 2"/>
          <p:cNvSpPr>
            <a:spLocks noGrp="1"/>
          </p:cNvSpPr>
          <p:nvPr>
            <p:ph idx="1"/>
          </p:nvPr>
        </p:nvSpPr>
        <p:spPr/>
        <p:txBody>
          <a:bodyPr>
            <a:normAutofit fontScale="92500"/>
          </a:bodyPr>
          <a:lstStyle/>
          <a:p>
            <a:r>
              <a:rPr lang="en-US" dirty="0" smtClean="0"/>
              <a:t>You've heard the term "running amok," but the word "amok" is Malaysian, and originally described elephants going mad and separating from their herd. </a:t>
            </a:r>
          </a:p>
          <a:p>
            <a:r>
              <a:rPr lang="en-US" dirty="0" smtClean="0"/>
              <a:t>We're talking about random, kill-crazy outbursts by males with non-violent histories who, with absolutely no provocation, will suddenly up and decide that not enough of everything is dying and do their level best to rectify that situation.</a:t>
            </a:r>
            <a:endParaRPr lang="pt-PT" dirty="0"/>
          </a:p>
        </p:txBody>
      </p:sp>
    </p:spTree>
    <p:extLst>
      <p:ext uri="{BB962C8B-B14F-4D97-AF65-F5344CB8AC3E}">
        <p14:creationId xmlns:p14="http://schemas.microsoft.com/office/powerpoint/2010/main" val="2054249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smtClean="0"/>
              <a:t>Unique</a:t>
            </a:r>
            <a:r>
              <a:rPr lang="pt-PT" dirty="0" smtClean="0"/>
              <a:t> Mental </a:t>
            </a:r>
            <a:r>
              <a:rPr lang="pt-PT" dirty="0" err="1" smtClean="0"/>
              <a:t>Diseases</a:t>
            </a:r>
            <a:endParaRPr lang="pt-PT" dirty="0"/>
          </a:p>
        </p:txBody>
      </p:sp>
      <p:sp>
        <p:nvSpPr>
          <p:cNvPr id="3" name="Content Placeholder 2"/>
          <p:cNvSpPr>
            <a:spLocks noGrp="1"/>
          </p:cNvSpPr>
          <p:nvPr>
            <p:ph idx="1"/>
          </p:nvPr>
        </p:nvSpPr>
        <p:spPr/>
        <p:txBody>
          <a:bodyPr>
            <a:normAutofit/>
          </a:bodyPr>
          <a:lstStyle/>
          <a:p>
            <a:r>
              <a:rPr lang="en-US" dirty="0" err="1" smtClean="0"/>
              <a:t>Koro</a:t>
            </a:r>
            <a:r>
              <a:rPr lang="en-US" dirty="0" smtClean="0"/>
              <a:t> means "head of the turtle" in Malay. </a:t>
            </a:r>
            <a:r>
              <a:rPr lang="en-US" dirty="0" err="1" smtClean="0"/>
              <a:t>Koro</a:t>
            </a:r>
            <a:r>
              <a:rPr lang="en-US" dirty="0" smtClean="0"/>
              <a:t> is also known as genital retraction syndrome.</a:t>
            </a:r>
          </a:p>
          <a:p>
            <a:endParaRPr lang="en-US" dirty="0" smtClean="0"/>
          </a:p>
          <a:p>
            <a:r>
              <a:rPr lang="en-US" dirty="0" smtClean="0"/>
              <a:t>The sufferers of this mental disorder are under the illusion that their penis is now not only shrinking, but actually retracting into their bodies. </a:t>
            </a:r>
          </a:p>
          <a:p>
            <a:endParaRPr lang="pt-PT" dirty="0"/>
          </a:p>
        </p:txBody>
      </p:sp>
    </p:spTree>
    <p:extLst>
      <p:ext uri="{BB962C8B-B14F-4D97-AF65-F5344CB8AC3E}">
        <p14:creationId xmlns:p14="http://schemas.microsoft.com/office/powerpoint/2010/main" val="4223854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892480"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71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674</Words>
  <Application>Microsoft Office PowerPoint</Application>
  <PresentationFormat>On-screen Show (4:3)</PresentationFormat>
  <Paragraphs>130</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The Sociological Imagination</vt:lpstr>
      <vt:lpstr>Mental Disorders</vt:lpstr>
      <vt:lpstr>Nostalgia</vt:lpstr>
      <vt:lpstr>Melancholia</vt:lpstr>
      <vt:lpstr>Hysteria</vt:lpstr>
      <vt:lpstr>Unique Mental Diseases</vt:lpstr>
      <vt:lpstr>Unique Mental Diseases</vt:lpstr>
      <vt:lpstr>Unique Mental Diseases</vt:lpstr>
      <vt:lpstr>PowerPoint Presentation</vt:lpstr>
      <vt:lpstr>Autism Evolution</vt:lpstr>
      <vt:lpstr>SUMMARY FIGURE GLOBAL MENTAL HEALTH PHARMACEUTICAL INDUSTRY BY DRUG CATEGORY, 2009-2015 ($ BILLIONS)</vt:lpstr>
      <vt:lpstr>Antidepressants</vt:lpstr>
      <vt:lpstr>The Value of a Human Body</vt:lpstr>
      <vt:lpstr>The Value of a Human Body</vt:lpstr>
      <vt:lpstr>Plastic Surgery</vt:lpstr>
      <vt:lpstr>Plastic Surgery</vt:lpstr>
      <vt:lpstr>PowerPoint Presentation</vt:lpstr>
      <vt:lpstr>PowerPoint Presentation</vt:lpstr>
      <vt:lpstr>PowerPoint Presentation</vt:lpstr>
      <vt:lpstr>PowerPoint Presentation</vt:lpstr>
      <vt:lpstr>PowerPoint Presentation</vt:lpstr>
      <vt:lpstr>Highest Plastic Surgery Rates for 2009</vt:lpstr>
      <vt:lpstr>Plastic Surgery</vt:lpstr>
      <vt:lpstr>PowerPoint Presentation</vt:lpstr>
      <vt:lpstr>PowerPoint Presentation</vt:lpstr>
      <vt:lpstr>Improvement Catalog</vt:lpstr>
      <vt:lpstr>Giraffe Women</vt:lpstr>
      <vt:lpstr>Mensur</vt:lpstr>
      <vt:lpstr>Body Enhancement</vt:lpstr>
      <vt:lpstr>Body Enhancement</vt:lpstr>
      <vt:lpstr>Crossing Boundaries</vt:lpstr>
      <vt:lpstr>PowerPoint Presentation</vt:lpstr>
      <vt:lpstr>Who Earns More?</vt:lpstr>
      <vt:lpstr>Funding Medical Research</vt:lpstr>
      <vt:lpstr>Suicide Rates</vt:lpstr>
      <vt:lpstr>Health Clubs (USA)</vt:lpstr>
    </vt:vector>
  </TitlesOfParts>
  <Company>CIISEG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Sociological Imagination</dc:title>
  <dc:creator>rmarques</dc:creator>
  <cp:lastModifiedBy>Rafael Jorge Duarte Marques</cp:lastModifiedBy>
  <cp:revision>13</cp:revision>
  <dcterms:created xsi:type="dcterms:W3CDTF">2012-09-20T10:31:23Z</dcterms:created>
  <dcterms:modified xsi:type="dcterms:W3CDTF">2014-09-22T15:36:09Z</dcterms:modified>
</cp:coreProperties>
</file>